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76" r:id="rId2"/>
    <p:sldId id="258" r:id="rId3"/>
    <p:sldId id="270" r:id="rId4"/>
    <p:sldId id="299" r:id="rId5"/>
    <p:sldId id="303" r:id="rId6"/>
    <p:sldId id="295" r:id="rId7"/>
    <p:sldId id="282" r:id="rId8"/>
    <p:sldId id="296" r:id="rId9"/>
    <p:sldId id="271" r:id="rId10"/>
    <p:sldId id="259" r:id="rId11"/>
    <p:sldId id="285" r:id="rId12"/>
    <p:sldId id="291" r:id="rId13"/>
    <p:sldId id="287" r:id="rId14"/>
    <p:sldId id="297" r:id="rId15"/>
    <p:sldId id="298" r:id="rId16"/>
    <p:sldId id="280" r:id="rId17"/>
    <p:sldId id="300" r:id="rId18"/>
    <p:sldId id="294" r:id="rId19"/>
    <p:sldId id="302" r:id="rId20"/>
    <p:sldId id="279" r:id="rId21"/>
    <p:sldId id="283" r:id="rId22"/>
    <p:sldId id="293" r:id="rId23"/>
    <p:sldId id="261" r:id="rId24"/>
    <p:sldId id="262" r:id="rId25"/>
    <p:sldId id="274" r:id="rId26"/>
    <p:sldId id="273" r:id="rId27"/>
  </p:sldIdLst>
  <p:sldSz cx="12192000" cy="6858000"/>
  <p:notesSz cx="6858000" cy="9144000"/>
  <p:embeddedFontLst>
    <p:embeddedFont>
      <p:font typeface="HY헤드라인M" panose="02030600000101010101" pitchFamily="18" charset="-127"/>
      <p:regular r:id="rId29"/>
    </p:embeddedFont>
    <p:embeddedFont>
      <p:font typeface="Microsoft GothicNeo" panose="020B0500000101010101" pitchFamily="50" charset="-127"/>
      <p:regular r:id="rId30"/>
      <p:bold r:id="rId31"/>
    </p:embeddedFont>
    <p:embeddedFont>
      <p:font typeface="NanumBarunGothic" panose="020B0603020101020101" pitchFamily="50" charset="-127"/>
      <p:regular r:id="rId32"/>
      <p:bold r:id="rId33"/>
    </p:embeddedFont>
    <p:embeddedFont>
      <p:font typeface="나눔스퀘어" panose="020B0600000101010101" pitchFamily="50" charset="-127"/>
      <p:regular r:id="rId34"/>
    </p:embeddedFont>
    <p:embeddedFont>
      <p:font typeface="나눔스퀘어OTF ExtraBold" panose="020B0600000101010101" pitchFamily="34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Verdana Pro Black" panose="020B0A04030504040204" pitchFamily="34" charset="0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002060"/>
    <a:srgbClr val="15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74" autoAdjust="0"/>
    <p:restoredTop sz="89346" autoAdjust="0"/>
  </p:normalViewPr>
  <p:slideViewPr>
    <p:cSldViewPr snapToGrid="0" showGuides="1">
      <p:cViewPr varScale="1">
        <p:scale>
          <a:sx n="69" d="100"/>
          <a:sy n="69" d="100"/>
        </p:scale>
        <p:origin x="77" y="182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19AEA-5237-4C33-9EFE-3B9FA62AC364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E20C6-A4BA-4A2A-B123-F14FD8812E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0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C9B65-0D4F-42E1-A774-488107965F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03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stargan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수업에서 배워서</a:t>
            </a:r>
            <a:endParaRPr lang="en-US" altLang="ko-KR" dirty="0"/>
          </a:p>
          <a:p>
            <a:r>
              <a:rPr lang="en-US" altLang="ko-KR" dirty="0"/>
              <a:t>Multi-domain</a:t>
            </a:r>
            <a:r>
              <a:rPr lang="ko-KR" altLang="en-US" dirty="0"/>
              <a:t>간 </a:t>
            </a:r>
            <a:r>
              <a:rPr lang="en-US" altLang="ko-KR" dirty="0"/>
              <a:t>translation</a:t>
            </a:r>
            <a:r>
              <a:rPr lang="ko-KR" altLang="en-US" dirty="0"/>
              <a:t>이 가능하다고</a:t>
            </a:r>
            <a:r>
              <a:rPr lang="ko-KR" altLang="en-US" baseline="0" dirty="0"/>
              <a:t> 해서 아이디어에 적합하다고 생각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53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Star</a:t>
            </a:r>
            <a:r>
              <a:rPr lang="en-US" altLang="ko-KR" baseline="0" dirty="0"/>
              <a:t> GAN </a:t>
            </a:r>
          </a:p>
          <a:p>
            <a:r>
              <a:rPr lang="ko-KR" altLang="en-US" baseline="0" dirty="0"/>
              <a:t>장점 </a:t>
            </a:r>
            <a:r>
              <a:rPr lang="en-US" altLang="ko-KR" baseline="0" dirty="0"/>
              <a:t>: </a:t>
            </a:r>
            <a:r>
              <a:rPr lang="ko-KR" altLang="en-US" baseline="0" dirty="0"/>
              <a:t>여러 도메인 한번에 </a:t>
            </a:r>
            <a:r>
              <a:rPr lang="en-US" altLang="ko-KR" baseline="0" dirty="0"/>
              <a:t>transfer </a:t>
            </a:r>
            <a:r>
              <a:rPr lang="ko-KR" altLang="en-US" baseline="0" dirty="0"/>
              <a:t>가능</a:t>
            </a:r>
            <a:endParaRPr lang="en-US" altLang="ko-KR" baseline="0" dirty="0"/>
          </a:p>
          <a:p>
            <a:r>
              <a:rPr lang="ko-KR" altLang="en-US" baseline="0" dirty="0"/>
              <a:t>단점 </a:t>
            </a:r>
            <a:r>
              <a:rPr lang="en-US" altLang="ko-KR" baseline="0" dirty="0"/>
              <a:t>:  shared G </a:t>
            </a:r>
            <a:r>
              <a:rPr lang="ko-KR" altLang="en-US" baseline="0" dirty="0"/>
              <a:t>를 써서 우리가 원한 만큼의 </a:t>
            </a:r>
            <a:r>
              <a:rPr lang="en-US" altLang="ko-KR" baseline="0" dirty="0"/>
              <a:t>transfer</a:t>
            </a:r>
            <a:r>
              <a:rPr lang="ko-KR" altLang="en-US" baseline="0" dirty="0"/>
              <a:t>가 힘들었음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건축물 이미지 데이터의 </a:t>
            </a:r>
            <a:r>
              <a:rPr lang="en-US" altLang="ko-KR" baseline="0" dirty="0"/>
              <a:t>variation </a:t>
            </a:r>
            <a:r>
              <a:rPr lang="ko-KR" altLang="en-US" baseline="0" dirty="0"/>
              <a:t>이 컸음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Unpaired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-to-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cycleGAN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starGAN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보다는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transfe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성능이 좋다고 예상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실사와 같은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generation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원하는 만큼의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transformation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되려면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매우 많은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dataset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필요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하지만 우리의 목적과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맞는 데이터 셋 없음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만들어야 함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시간이 너무 많이 들어서 포기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13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Unpaired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-to-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cycleGAN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starGAN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보다는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transfe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성능이 좋다고 예상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실사와 같은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generation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원하는 만큼의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transformation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되려면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매우 많은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dataset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필요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하지만 우리의 목적과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맞는 데이터 셋 없음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만들어야 함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시간이 너무 많이 들어서 포기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77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paired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-to-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Pix2pix</a:t>
            </a: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적은 데이터로도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Generator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 수 있음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&lt;data&gt;</a:t>
            </a: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-segment -&gt; label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힘들어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부족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-outline -&gt;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sket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-real -&gt; canny -&gt; HED/SAGAN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3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paired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-to-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img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Pix2pix</a:t>
            </a: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적은 데이터로도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Generator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 수 있음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&lt;data&gt;</a:t>
            </a: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-segment -&gt; label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힘들어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부족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-outline -&gt;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sket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-real -&gt; canny -&gt; HED/SAGAN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2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7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80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건축물의 형태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sketch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구한 후 재질을 입히는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 translation 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real image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sketch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따서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 outline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detect</a:t>
            </a:r>
            <a:r>
              <a:rPr lang="en-US" altLang="ko-KR" sz="1200" baseline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aseline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한다</a:t>
            </a:r>
            <a:r>
              <a:rPr lang="en-US" altLang="ko-KR" sz="1200" baseline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데이터셋을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구성하고 학습</a:t>
            </a: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endParaRPr lang="ko-KR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건축물의 외형의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outline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벽돌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texture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건물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 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하는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generator </a:t>
            </a:r>
            <a:r>
              <a:rPr lang="ko-K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구현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37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0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평가기준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기획의 창의성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프로젝트 완성도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수행방법의 적정성 </a:t>
            </a:r>
            <a:r>
              <a:rPr lang="en-US" altLang="ko-KR" dirty="0"/>
              <a:t>-&gt; </a:t>
            </a:r>
            <a:r>
              <a:rPr lang="ko-KR" altLang="en-US" dirty="0"/>
              <a:t>시행착오 결과</a:t>
            </a:r>
            <a:r>
              <a:rPr lang="en-US" altLang="ko-KR" dirty="0"/>
              <a:t>(GAN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모델들 </a:t>
            </a:r>
            <a:r>
              <a:rPr lang="en-US" altLang="ko-KR" baseline="0" dirty="0"/>
              <a:t>)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발표자료 및 </a:t>
            </a:r>
            <a:r>
              <a:rPr lang="en-US" altLang="ko-KR" dirty="0"/>
              <a:t>PT</a:t>
            </a:r>
            <a:r>
              <a:rPr lang="ko-KR" altLang="en-US" dirty="0"/>
              <a:t>의 준비성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배경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활용 데이터 정의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데이터 처리방안 및 활용 기법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서비스 활용방안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170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평가기준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기획의 창의성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프로젝트 완성도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수행방법의 적정성 </a:t>
            </a:r>
            <a:r>
              <a:rPr lang="en-US" altLang="ko-KR" dirty="0"/>
              <a:t>-&gt; </a:t>
            </a:r>
            <a:r>
              <a:rPr lang="ko-KR" altLang="en-US" dirty="0"/>
              <a:t>시행착오 결과</a:t>
            </a:r>
            <a:r>
              <a:rPr lang="en-US" altLang="ko-KR" dirty="0"/>
              <a:t>(GAN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모델들 </a:t>
            </a:r>
            <a:r>
              <a:rPr lang="en-US" altLang="ko-KR" baseline="0" dirty="0"/>
              <a:t>)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발표자료 및 </a:t>
            </a:r>
            <a:r>
              <a:rPr lang="en-US" altLang="ko-KR" dirty="0"/>
              <a:t>PT</a:t>
            </a:r>
            <a:r>
              <a:rPr lang="ko-KR" altLang="en-US" dirty="0"/>
              <a:t>의 준비성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배경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활용 데이터 정의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데이터 처리방안 및 활용 기법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서비스 활용방안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88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평가기준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기획의 창의성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프로젝트 완성도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수행방법의 적정성 </a:t>
            </a:r>
            <a:r>
              <a:rPr lang="en-US" altLang="ko-KR" dirty="0"/>
              <a:t>-&gt; </a:t>
            </a:r>
            <a:r>
              <a:rPr lang="ko-KR" altLang="en-US" dirty="0"/>
              <a:t>시행착오 결과</a:t>
            </a:r>
            <a:r>
              <a:rPr lang="en-US" altLang="ko-KR" dirty="0"/>
              <a:t>(GAN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모델들 </a:t>
            </a:r>
            <a:r>
              <a:rPr lang="en-US" altLang="ko-KR" baseline="0" dirty="0"/>
              <a:t>)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발표자료 및 </a:t>
            </a:r>
            <a:r>
              <a:rPr lang="en-US" altLang="ko-KR" dirty="0"/>
              <a:t>PT</a:t>
            </a:r>
            <a:r>
              <a:rPr lang="ko-KR" altLang="en-US" dirty="0"/>
              <a:t>의 준비성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배경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활용 데이터 정의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데이터 처리방안 및 활용 기법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서비스 활용방안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88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55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92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평가기준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기획의 창의성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프로젝트 완성도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수행방법의 적정성 </a:t>
            </a:r>
            <a:r>
              <a:rPr lang="en-US" altLang="ko-KR" dirty="0"/>
              <a:t>-&gt; </a:t>
            </a:r>
            <a:r>
              <a:rPr lang="ko-KR" altLang="en-US" dirty="0"/>
              <a:t>시행착오 결과</a:t>
            </a:r>
            <a:r>
              <a:rPr lang="en-US" altLang="ko-KR" dirty="0"/>
              <a:t>(GAN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모델들 </a:t>
            </a:r>
            <a:r>
              <a:rPr lang="en-US" altLang="ko-KR" baseline="0" dirty="0"/>
              <a:t>)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발표자료 및 </a:t>
            </a:r>
            <a:r>
              <a:rPr lang="en-US" altLang="ko-KR" dirty="0"/>
              <a:t>PT</a:t>
            </a:r>
            <a:r>
              <a:rPr lang="ko-KR" altLang="en-US" dirty="0"/>
              <a:t>의 준비성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배경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활용 데이터 정의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데이터 처리방안 및 활용 기법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서비스 활용방안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9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평가기준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기획의 창의성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프로젝트 완성도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수행방법의 적정성 </a:t>
            </a:r>
            <a:r>
              <a:rPr lang="en-US" altLang="ko-KR" dirty="0"/>
              <a:t>-&gt; </a:t>
            </a:r>
            <a:r>
              <a:rPr lang="ko-KR" altLang="en-US" dirty="0"/>
              <a:t>시행착오 결과</a:t>
            </a:r>
            <a:r>
              <a:rPr lang="en-US" altLang="ko-KR" dirty="0"/>
              <a:t>(GAN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모델들 </a:t>
            </a:r>
            <a:r>
              <a:rPr lang="en-US" altLang="ko-KR" baseline="0" dirty="0"/>
              <a:t>)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발표자료 및 </a:t>
            </a:r>
            <a:r>
              <a:rPr lang="en-US" altLang="ko-KR" dirty="0"/>
              <a:t>PT</a:t>
            </a:r>
            <a:r>
              <a:rPr lang="ko-KR" altLang="en-US" dirty="0"/>
              <a:t>의 준비성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배경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활용 데이터 정의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데이터 처리방안 및 활용 기법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서비스 활용방안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4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평가기준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기획의 창의성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프로젝트 완성도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수행방법의 적정성 </a:t>
            </a:r>
            <a:r>
              <a:rPr lang="en-US" altLang="ko-KR" dirty="0"/>
              <a:t>-&gt; </a:t>
            </a:r>
            <a:r>
              <a:rPr lang="ko-KR" altLang="en-US" dirty="0"/>
              <a:t>시행착오 결과</a:t>
            </a:r>
            <a:r>
              <a:rPr lang="en-US" altLang="ko-KR" dirty="0"/>
              <a:t>(GAN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모델들 </a:t>
            </a:r>
            <a:r>
              <a:rPr lang="en-US" altLang="ko-KR" baseline="0" dirty="0"/>
              <a:t>)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발표자료 및 </a:t>
            </a:r>
            <a:r>
              <a:rPr lang="en-US" altLang="ko-KR" dirty="0"/>
              <a:t>PT</a:t>
            </a:r>
            <a:r>
              <a:rPr lang="ko-KR" altLang="en-US" dirty="0"/>
              <a:t>의 준비성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배경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활용 데이터 정의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데이터 처리방안 및 활용 기법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서비스 활용방안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8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94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24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88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1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7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평가기준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기획의 창의성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프로젝트 완성도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수행방법의 적정성 </a:t>
            </a:r>
            <a:r>
              <a:rPr lang="en-US" altLang="ko-KR" dirty="0"/>
              <a:t>-&gt; </a:t>
            </a:r>
            <a:r>
              <a:rPr lang="ko-KR" altLang="en-US" dirty="0"/>
              <a:t>시행착오 결과</a:t>
            </a:r>
            <a:r>
              <a:rPr lang="en-US" altLang="ko-KR" dirty="0"/>
              <a:t>(GAN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모델들 </a:t>
            </a:r>
            <a:r>
              <a:rPr lang="en-US" altLang="ko-KR" baseline="0" dirty="0"/>
              <a:t>)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발표자료 및 </a:t>
            </a:r>
            <a:r>
              <a:rPr lang="en-US" altLang="ko-KR" dirty="0"/>
              <a:t>PT</a:t>
            </a:r>
            <a:r>
              <a:rPr lang="ko-KR" altLang="en-US" dirty="0"/>
              <a:t>의 준비성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배경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활용 데이터 정의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데이터 처리방안 및 활용 기법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서비스 활용방안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E20C6-A4BA-4A2A-B123-F14FD8812E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9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30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02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86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5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4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6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6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4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20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3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17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18B1C-AE5C-4F06-89F2-AB429F3F855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5B5E5-D25C-447A-BD2A-6900DEF2C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jpe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EE1F3BE-CC20-4383-B1EF-2A543E33F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895" y="0"/>
            <a:ext cx="7090383" cy="6868128"/>
          </a:xfrm>
          <a:prstGeom prst="rect">
            <a:avLst/>
          </a:prstGeom>
        </p:spPr>
      </p:pic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43B75AF1-8168-4CDC-9730-52D34F69EFD3}"/>
              </a:ext>
            </a:extLst>
          </p:cNvPr>
          <p:cNvSpPr/>
          <p:nvPr/>
        </p:nvSpPr>
        <p:spPr>
          <a:xfrm flipH="1">
            <a:off x="4838217" y="0"/>
            <a:ext cx="1894271" cy="68681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7DD90B-120D-401F-B6AE-21A0E016089F}"/>
              </a:ext>
            </a:extLst>
          </p:cNvPr>
          <p:cNvSpPr txBox="1"/>
          <p:nvPr/>
        </p:nvSpPr>
        <p:spPr>
          <a:xfrm>
            <a:off x="7707121" y="1239862"/>
            <a:ext cx="422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어경권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김민욱 박성균 </a:t>
            </a:r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이도훈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임수연 진승욱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F4BA4C-0D0C-4942-95D8-0E1886AD0A51}"/>
              </a:ext>
            </a:extLst>
          </p:cNvPr>
          <p:cNvSpPr/>
          <p:nvPr/>
        </p:nvSpPr>
        <p:spPr>
          <a:xfrm>
            <a:off x="1064871" y="2883548"/>
            <a:ext cx="10989968" cy="3429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  <a:tabLst>
                <a:tab pos="5565775" algn="l"/>
              </a:tabLst>
            </a:pPr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icrosoft GothicNeo" panose="020B0500000101010101" pitchFamily="50" charset="-127"/>
              </a:rPr>
              <a:t>     2019 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icrosoft GothicNeo" panose="020B0500000101010101" pitchFamily="50" charset="-127"/>
              </a:rPr>
              <a:t>데이터 청년 </a:t>
            </a:r>
            <a:r>
              <a:rPr lang="ko-KR" altLang="en-US" sz="40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icrosoft GothicNeo" panose="020B0500000101010101" pitchFamily="50" charset="-127"/>
              </a:rPr>
              <a:t>캠퍼스 </a:t>
            </a:r>
            <a:r>
              <a:rPr lang="en-US" altLang="ko-KR" sz="40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icrosoft GothicNeo" panose="020B0500000101010101" pitchFamily="50" charset="-127"/>
              </a:rPr>
              <a:t>5</a:t>
            </a:r>
            <a:r>
              <a:rPr lang="ko-KR" altLang="en-US" sz="40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icrosoft GothicNeo" panose="020B0500000101010101" pitchFamily="50" charset="-127"/>
              </a:rPr>
              <a:t>조</a:t>
            </a:r>
            <a:endParaRPr lang="en-US" altLang="ko-KR" sz="4000" b="1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icrosoft GothicNeo" panose="020B0500000101010101" pitchFamily="50" charset="-127"/>
            </a:endParaRPr>
          </a:p>
          <a:p>
            <a:pPr algn="r">
              <a:lnSpc>
                <a:spcPct val="150000"/>
              </a:lnSpc>
              <a:tabLst>
                <a:tab pos="3043238" algn="l"/>
              </a:tabLst>
            </a:pP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6600" b="1" dirty="0">
                <a:solidFill>
                  <a:srgbClr val="002060"/>
                </a:solidFill>
                <a:latin typeface="Verdana Pro Black" panose="020B0A04030504040204" pitchFamily="34" charset="0"/>
                <a:ea typeface="나눔스퀘어OTF ExtraBold" panose="020B0600000101010101" pitchFamily="34" charset="-127"/>
                <a:cs typeface="Aharoni" panose="02010803020104030203" pitchFamily="2" charset="-79"/>
              </a:rPr>
              <a:t>AI </a:t>
            </a:r>
            <a:r>
              <a:rPr lang="ko-KR" altLang="en-US" sz="6600" b="1" dirty="0">
                <a:solidFill>
                  <a:srgbClr val="002060"/>
                </a:solidFill>
                <a:latin typeface="Verdana Pro Black" panose="020B0A04030504040204" pitchFamily="34" charset="0"/>
                <a:ea typeface="나눔스퀘어OTF ExtraBold" panose="020B0600000101010101" pitchFamily="34" charset="-127"/>
                <a:cs typeface="Aharoni" panose="02010803020104030203" pitchFamily="2" charset="-79"/>
              </a:rPr>
              <a:t>건축 디자이너</a:t>
            </a:r>
            <a:endParaRPr lang="ko-KR" altLang="en-US" sz="5600" b="1" dirty="0">
              <a:solidFill>
                <a:srgbClr val="00206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7252" y="716642"/>
            <a:ext cx="3802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2060"/>
                </a:solidFill>
              </a:rPr>
              <a:t>피로는</a:t>
            </a:r>
            <a:r>
              <a:rPr lang="en-US" altLang="ko-KR" sz="2800" b="1" dirty="0">
                <a:solidFill>
                  <a:srgbClr val="002060"/>
                </a:solidFill>
              </a:rPr>
              <a:t>_GAN_</a:t>
            </a:r>
            <a:r>
              <a:rPr lang="ko-KR" altLang="en-US" sz="2800" b="1" dirty="0" err="1">
                <a:solidFill>
                  <a:srgbClr val="002060"/>
                </a:solidFill>
              </a:rPr>
              <a:t>때문이조</a:t>
            </a:r>
            <a:endParaRPr lang="en-US" altLang="ko-K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8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0020" y="17526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Development Process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2738" y="824377"/>
            <a:ext cx="3270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D3760C3-DC40-49CE-B90F-F2D6D5706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60" y="1028315"/>
            <a:ext cx="7912564" cy="4471140"/>
          </a:xfrm>
          <a:prstGeom prst="rect">
            <a:avLst/>
          </a:prstGeom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967C2-F76A-4619-B93B-A03361A444D4}"/>
              </a:ext>
            </a:extLst>
          </p:cNvPr>
          <p:cNvSpPr/>
          <p:nvPr/>
        </p:nvSpPr>
        <p:spPr>
          <a:xfrm>
            <a:off x="6050027" y="1001446"/>
            <a:ext cx="4309710" cy="4529395"/>
          </a:xfrm>
          <a:prstGeom prst="rect">
            <a:avLst/>
          </a:prstGeom>
          <a:noFill/>
          <a:ln w="50800">
            <a:solidFill>
              <a:srgbClr val="FF090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899114-AFFB-4E06-94A4-0072F34D3C00}"/>
              </a:ext>
            </a:extLst>
          </p:cNvPr>
          <p:cNvGrpSpPr/>
          <p:nvPr/>
        </p:nvGrpSpPr>
        <p:grpSpPr>
          <a:xfrm>
            <a:off x="6096000" y="299571"/>
            <a:ext cx="5680548" cy="346520"/>
            <a:chOff x="5837375" y="360125"/>
            <a:chExt cx="5680548" cy="346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DC0E5B17-3B85-4DB2-8142-04789057E13C}"/>
                </a:ext>
              </a:extLst>
            </p:cNvPr>
            <p:cNvSpPr/>
            <p:nvPr/>
          </p:nvSpPr>
          <p:spPr>
            <a:xfrm>
              <a:off x="9636208" y="360125"/>
              <a:ext cx="1881715" cy="346520"/>
            </a:xfrm>
            <a:prstGeom prst="chevro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Paired img2img</a:t>
              </a:r>
              <a:r>
                <a:rPr lang="ko-KR" altLang="en-US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445FB262-8E27-432C-B169-6A08EBC0B94C}"/>
                </a:ext>
              </a:extLst>
            </p:cNvPr>
            <p:cNvSpPr/>
            <p:nvPr/>
          </p:nvSpPr>
          <p:spPr>
            <a:xfrm>
              <a:off x="7697754" y="360125"/>
              <a:ext cx="2114461" cy="346520"/>
            </a:xfrm>
            <a:prstGeom prst="chevron">
              <a:avLst/>
            </a:prstGeom>
            <a:solidFill>
              <a:srgbClr val="00206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Unpaired img2img</a:t>
              </a:r>
              <a:r>
                <a:rPr lang="ko-KR" altLang="en-US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8" name="화살표: 오각형 18">
              <a:extLst>
                <a:ext uri="{FF2B5EF4-FFF2-40B4-BE49-F238E27FC236}">
                  <a16:creationId xmlns:a16="http://schemas.microsoft.com/office/drawing/2014/main" id="{EB6B5C12-621D-48D4-9CDC-6EDCFD7DF95B}"/>
                </a:ext>
              </a:extLst>
            </p:cNvPr>
            <p:cNvSpPr/>
            <p:nvPr/>
          </p:nvSpPr>
          <p:spPr>
            <a:xfrm>
              <a:off x="5837375" y="360125"/>
              <a:ext cx="2074984" cy="346520"/>
            </a:xfrm>
            <a:prstGeom prst="homePlate">
              <a:avLst/>
            </a:prstGeom>
            <a:solidFill>
              <a:srgbClr val="002060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StarGAN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390176" y="6308233"/>
            <a:ext cx="891379" cy="2696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43437" y="6007500"/>
            <a:ext cx="1034607" cy="268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15485" y="988225"/>
            <a:ext cx="155786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StarGAN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486" y="5530842"/>
            <a:ext cx="11045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CVPR 2018 (Oral)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Cross-domain model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domain-to-domain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별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Generator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만들어야 하여 비효율적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StarGAN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</a:t>
            </a:r>
            <a:r>
              <a:rPr lang="ko-KR" altLang="en-US" sz="2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 한 개의 모델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ko-KR" altLang="en-US" sz="2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이미지 </a:t>
            </a:r>
            <a:r>
              <a:rPr lang="ko-KR" altLang="en-US" sz="2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효율적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생성 가능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8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0020" y="185893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ㄴㅇ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Development Process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2734" y="824377"/>
            <a:ext cx="3270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EA7DAF-7F23-40D4-909C-79B993D24111}"/>
              </a:ext>
            </a:extLst>
          </p:cNvPr>
          <p:cNvGrpSpPr/>
          <p:nvPr/>
        </p:nvGrpSpPr>
        <p:grpSpPr>
          <a:xfrm>
            <a:off x="484222" y="1036218"/>
            <a:ext cx="6263699" cy="4354495"/>
            <a:chOff x="484222" y="1036218"/>
            <a:chExt cx="6263699" cy="4354495"/>
          </a:xfrm>
        </p:grpSpPr>
        <p:grpSp>
          <p:nvGrpSpPr>
            <p:cNvPr id="16" name="그룹 15"/>
            <p:cNvGrpSpPr/>
            <p:nvPr/>
          </p:nvGrpSpPr>
          <p:grpSpPr>
            <a:xfrm>
              <a:off x="484222" y="1473496"/>
              <a:ext cx="6263699" cy="3917217"/>
              <a:chOff x="0" y="0"/>
              <a:chExt cx="4876800" cy="365760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876800" cy="1219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219200"/>
                <a:ext cx="48768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438400"/>
                <a:ext cx="48768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898787" y="1036218"/>
              <a:ext cx="772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real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60278" y="1036218"/>
              <a:ext cx="9621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brick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5889" y="1036218"/>
              <a:ext cx="1309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concrete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84292" y="1036218"/>
              <a:ext cx="9621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wood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3458CA-B307-4354-A5E4-4EA5C8300E99}"/>
              </a:ext>
            </a:extLst>
          </p:cNvPr>
          <p:cNvSpPr/>
          <p:nvPr/>
        </p:nvSpPr>
        <p:spPr>
          <a:xfrm>
            <a:off x="6903334" y="1213883"/>
            <a:ext cx="4973233" cy="1220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019CA1-A793-401C-A181-94265F9D2AF3}"/>
              </a:ext>
            </a:extLst>
          </p:cNvPr>
          <p:cNvSpPr/>
          <p:nvPr/>
        </p:nvSpPr>
        <p:spPr>
          <a:xfrm>
            <a:off x="6944396" y="3057486"/>
            <a:ext cx="4932172" cy="233322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38AD79-FA0F-46FF-A007-E68156D06323}"/>
              </a:ext>
            </a:extLst>
          </p:cNvPr>
          <p:cNvSpPr/>
          <p:nvPr/>
        </p:nvSpPr>
        <p:spPr>
          <a:xfrm>
            <a:off x="6896243" y="824377"/>
            <a:ext cx="2754442" cy="3895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장점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70A12C-50B9-4910-9DC9-808E5B289A38}"/>
              </a:ext>
            </a:extLst>
          </p:cNvPr>
          <p:cNvSpPr/>
          <p:nvPr/>
        </p:nvSpPr>
        <p:spPr>
          <a:xfrm>
            <a:off x="6933761" y="2663373"/>
            <a:ext cx="2716924" cy="3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단점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33885" y="1401088"/>
            <a:ext cx="4753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모델로 여러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간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 translation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가능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56036" y="3255509"/>
            <a:ext cx="482053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Shared Generator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사용해서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형태의 변화를 기대하기 어려움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원한만큼의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translation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힘들었다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Target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여러 가지다 보니 건축물 이미지간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variation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너무 큼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8787" y="5551678"/>
            <a:ext cx="1057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이라도 제대로 학습할 만한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 translation model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필요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2036890" y="6176407"/>
            <a:ext cx="306601" cy="27644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420545" y="6070725"/>
            <a:ext cx="768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Unpaired single-domain img2img Translation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899114-AFFB-4E06-94A4-0072F34D3C00}"/>
              </a:ext>
            </a:extLst>
          </p:cNvPr>
          <p:cNvGrpSpPr/>
          <p:nvPr/>
        </p:nvGrpSpPr>
        <p:grpSpPr>
          <a:xfrm>
            <a:off x="6096000" y="299571"/>
            <a:ext cx="5680548" cy="346520"/>
            <a:chOff x="5837375" y="360125"/>
            <a:chExt cx="5680548" cy="346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화살표: 갈매기형 수장 14">
              <a:extLst>
                <a:ext uri="{FF2B5EF4-FFF2-40B4-BE49-F238E27FC236}">
                  <a16:creationId xmlns:a16="http://schemas.microsoft.com/office/drawing/2014/main" id="{DC0E5B17-3B85-4DB2-8142-04789057E13C}"/>
                </a:ext>
              </a:extLst>
            </p:cNvPr>
            <p:cNvSpPr/>
            <p:nvPr/>
          </p:nvSpPr>
          <p:spPr>
            <a:xfrm>
              <a:off x="9636208" y="360125"/>
              <a:ext cx="1881715" cy="346520"/>
            </a:xfrm>
            <a:prstGeom prst="chevro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Paired img2img</a:t>
              </a:r>
              <a:endPara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화살표: 갈매기형 수장 16">
              <a:extLst>
                <a:ext uri="{FF2B5EF4-FFF2-40B4-BE49-F238E27FC236}">
                  <a16:creationId xmlns:a16="http://schemas.microsoft.com/office/drawing/2014/main" id="{445FB262-8E27-432C-B169-6A08EBC0B94C}"/>
                </a:ext>
              </a:extLst>
            </p:cNvPr>
            <p:cNvSpPr/>
            <p:nvPr/>
          </p:nvSpPr>
          <p:spPr>
            <a:xfrm>
              <a:off x="7697754" y="360125"/>
              <a:ext cx="2114461" cy="346520"/>
            </a:xfrm>
            <a:prstGeom prst="chevron">
              <a:avLst/>
            </a:prstGeom>
            <a:solidFill>
              <a:srgbClr val="00206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Unpaired img2img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화살표: 오각형 18">
              <a:extLst>
                <a:ext uri="{FF2B5EF4-FFF2-40B4-BE49-F238E27FC236}">
                  <a16:creationId xmlns:a16="http://schemas.microsoft.com/office/drawing/2014/main" id="{EB6B5C12-621D-48D4-9CDC-6EDCFD7DF95B}"/>
                </a:ext>
              </a:extLst>
            </p:cNvPr>
            <p:cNvSpPr/>
            <p:nvPr/>
          </p:nvSpPr>
          <p:spPr>
            <a:xfrm>
              <a:off x="5837375" y="360125"/>
              <a:ext cx="2074984" cy="346520"/>
            </a:xfrm>
            <a:prstGeom prst="homePlate">
              <a:avLst/>
            </a:prstGeom>
            <a:solidFill>
              <a:srgbClr val="002060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StarGAN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82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0020" y="17526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3416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Development Process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2734" y="824377"/>
            <a:ext cx="3270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899114-AFFB-4E06-94A4-0072F34D3C00}"/>
              </a:ext>
            </a:extLst>
          </p:cNvPr>
          <p:cNvGrpSpPr/>
          <p:nvPr/>
        </p:nvGrpSpPr>
        <p:grpSpPr>
          <a:xfrm>
            <a:off x="6064107" y="299571"/>
            <a:ext cx="5712441" cy="346520"/>
            <a:chOff x="5805482" y="360125"/>
            <a:chExt cx="5712441" cy="346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DC0E5B17-3B85-4DB2-8142-04789057E13C}"/>
                </a:ext>
              </a:extLst>
            </p:cNvPr>
            <p:cNvSpPr/>
            <p:nvPr/>
          </p:nvSpPr>
          <p:spPr>
            <a:xfrm>
              <a:off x="9636208" y="360125"/>
              <a:ext cx="1881715" cy="346520"/>
            </a:xfrm>
            <a:prstGeom prst="chevro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Paired img2img</a:t>
              </a:r>
              <a:r>
                <a:rPr lang="ko-KR" altLang="en-US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8" name="화살표: 오각형 18">
              <a:extLst>
                <a:ext uri="{FF2B5EF4-FFF2-40B4-BE49-F238E27FC236}">
                  <a16:creationId xmlns:a16="http://schemas.microsoft.com/office/drawing/2014/main" id="{EB6B5C12-621D-48D4-9CDC-6EDCFD7DF95B}"/>
                </a:ext>
              </a:extLst>
            </p:cNvPr>
            <p:cNvSpPr/>
            <p:nvPr/>
          </p:nvSpPr>
          <p:spPr>
            <a:xfrm>
              <a:off x="5805482" y="360125"/>
              <a:ext cx="2074984" cy="346520"/>
            </a:xfrm>
            <a:prstGeom prst="homePlate">
              <a:avLst/>
            </a:prstGeom>
            <a:solidFill>
              <a:srgbClr val="00206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StarGAN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445FB262-8E27-432C-B169-6A08EBC0B94C}"/>
                </a:ext>
              </a:extLst>
            </p:cNvPr>
            <p:cNvSpPr/>
            <p:nvPr/>
          </p:nvSpPr>
          <p:spPr>
            <a:xfrm>
              <a:off x="7697754" y="360125"/>
              <a:ext cx="2114461" cy="346520"/>
            </a:xfrm>
            <a:prstGeom prst="chevron">
              <a:avLst/>
            </a:prstGeom>
            <a:solidFill>
              <a:srgbClr val="002060"/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Unpaired img2img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15485" y="988225"/>
            <a:ext cx="155786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CycleGAN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73349" y="5926016"/>
            <a:ext cx="1971113" cy="296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341807" y="6222172"/>
            <a:ext cx="1594908" cy="242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024F5D-7933-4C16-B1A6-458C985D9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9" b="5149"/>
          <a:stretch/>
        </p:blipFill>
        <p:spPr>
          <a:xfrm>
            <a:off x="1914324" y="1584936"/>
            <a:ext cx="7836600" cy="372679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01610" y="5495837"/>
            <a:ext cx="8636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ICCV 2017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Unpaired Image dataset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사용해서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 translation task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fake image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다시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real image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reconstruct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하며 학습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2134880" y="6204289"/>
            <a:ext cx="306601" cy="27644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72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0020" y="17526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Development Process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2735" y="824377"/>
            <a:ext cx="3270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899114-AFFB-4E06-94A4-0072F34D3C00}"/>
              </a:ext>
            </a:extLst>
          </p:cNvPr>
          <p:cNvGrpSpPr/>
          <p:nvPr/>
        </p:nvGrpSpPr>
        <p:grpSpPr>
          <a:xfrm>
            <a:off x="6064107" y="299571"/>
            <a:ext cx="5712441" cy="346520"/>
            <a:chOff x="5805482" y="360125"/>
            <a:chExt cx="5712441" cy="346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DC0E5B17-3B85-4DB2-8142-04789057E13C}"/>
                </a:ext>
              </a:extLst>
            </p:cNvPr>
            <p:cNvSpPr/>
            <p:nvPr/>
          </p:nvSpPr>
          <p:spPr>
            <a:xfrm>
              <a:off x="9636208" y="360125"/>
              <a:ext cx="1881715" cy="346520"/>
            </a:xfrm>
            <a:prstGeom prst="chevro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Paired img2img</a:t>
              </a:r>
              <a:r>
                <a:rPr lang="ko-KR" altLang="en-US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8" name="화살표: 오각형 18">
              <a:extLst>
                <a:ext uri="{FF2B5EF4-FFF2-40B4-BE49-F238E27FC236}">
                  <a16:creationId xmlns:a16="http://schemas.microsoft.com/office/drawing/2014/main" id="{EB6B5C12-621D-48D4-9CDC-6EDCFD7DF95B}"/>
                </a:ext>
              </a:extLst>
            </p:cNvPr>
            <p:cNvSpPr/>
            <p:nvPr/>
          </p:nvSpPr>
          <p:spPr>
            <a:xfrm>
              <a:off x="5805482" y="360125"/>
              <a:ext cx="2074984" cy="346520"/>
            </a:xfrm>
            <a:prstGeom prst="homePlate">
              <a:avLst/>
            </a:prstGeom>
            <a:solidFill>
              <a:srgbClr val="00206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StarGAN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445FB262-8E27-432C-B169-6A08EBC0B94C}"/>
                </a:ext>
              </a:extLst>
            </p:cNvPr>
            <p:cNvSpPr/>
            <p:nvPr/>
          </p:nvSpPr>
          <p:spPr>
            <a:xfrm>
              <a:off x="7697754" y="360125"/>
              <a:ext cx="2114461" cy="346520"/>
            </a:xfrm>
            <a:prstGeom prst="chevron">
              <a:avLst/>
            </a:prstGeom>
            <a:solidFill>
              <a:srgbClr val="002060"/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Unpaired img2img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3458CA-B307-4354-A5E4-4EA5C8300E99}"/>
              </a:ext>
            </a:extLst>
          </p:cNvPr>
          <p:cNvSpPr/>
          <p:nvPr/>
        </p:nvSpPr>
        <p:spPr>
          <a:xfrm>
            <a:off x="6338345" y="1213884"/>
            <a:ext cx="5378604" cy="116781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019CA1-A793-401C-A181-94265F9D2AF3}"/>
              </a:ext>
            </a:extLst>
          </p:cNvPr>
          <p:cNvSpPr/>
          <p:nvPr/>
        </p:nvSpPr>
        <p:spPr>
          <a:xfrm>
            <a:off x="6348979" y="3046841"/>
            <a:ext cx="5337543" cy="23225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38AD79-FA0F-46FF-A007-E68156D06323}"/>
              </a:ext>
            </a:extLst>
          </p:cNvPr>
          <p:cNvSpPr/>
          <p:nvPr/>
        </p:nvSpPr>
        <p:spPr>
          <a:xfrm>
            <a:off x="6300827" y="824377"/>
            <a:ext cx="2754442" cy="3895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70A12C-50B9-4910-9DC9-808E5B289A38}"/>
              </a:ext>
            </a:extLst>
          </p:cNvPr>
          <p:cNvSpPr/>
          <p:nvPr/>
        </p:nvSpPr>
        <p:spPr>
          <a:xfrm>
            <a:off x="6338345" y="2652728"/>
            <a:ext cx="2716924" cy="3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단점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3163864" y="6202736"/>
            <a:ext cx="306601" cy="27644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387419" y="5601665"/>
            <a:ext cx="1016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한정된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Dataset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활용해 효율적으로 학습시킬 수 있는 방법이 필요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70346" y="1468303"/>
            <a:ext cx="4753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StarGAN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보다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domain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translation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성능이 좋음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17851" y="3166175"/>
            <a:ext cx="48205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구할 수 있는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Dataset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으로는 색상의 변화만 가능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</a:b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형태의 변화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(Geometry change)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어려움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Preprocessed Dataset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생성의 한계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  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제한된 시간 내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필요한 만큼의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Dataset</a:t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구축은 불가능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8972" y="6090405"/>
            <a:ext cx="53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Paired image-to-image Translation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7A1CCD-2039-4597-B663-74026033DEF4}"/>
              </a:ext>
            </a:extLst>
          </p:cNvPr>
          <p:cNvGrpSpPr/>
          <p:nvPr/>
        </p:nvGrpSpPr>
        <p:grpSpPr>
          <a:xfrm>
            <a:off x="334772" y="935063"/>
            <a:ext cx="5521643" cy="4466278"/>
            <a:chOff x="334772" y="935063"/>
            <a:chExt cx="5521643" cy="446627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772" y="1376763"/>
              <a:ext cx="5521643" cy="40245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902807" y="935063"/>
              <a:ext cx="9621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brick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32170" y="935063"/>
              <a:ext cx="1309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concrete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AA4D18E-9BBD-49EC-B614-AD2D6877C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07" y="1468303"/>
              <a:ext cx="2468293" cy="192341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2232E0-3652-4B8F-955F-497E595C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5099" y="1476062"/>
              <a:ext cx="2473200" cy="1915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480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0020" y="17526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Development Process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2737" y="824377"/>
            <a:ext cx="3270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90" y="1821662"/>
            <a:ext cx="9164781" cy="334909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46201" y="5595886"/>
            <a:ext cx="102385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CVPR 2017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Pairing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학습시킴으로써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적은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Dataset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시킬 수 있음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7129" y="1030712"/>
            <a:ext cx="109091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pix2pix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99114-AFFB-4E06-94A4-0072F34D3C00}"/>
              </a:ext>
            </a:extLst>
          </p:cNvPr>
          <p:cNvGrpSpPr/>
          <p:nvPr/>
        </p:nvGrpSpPr>
        <p:grpSpPr>
          <a:xfrm>
            <a:off x="6064107" y="299571"/>
            <a:ext cx="5712441" cy="346520"/>
            <a:chOff x="5805482" y="360125"/>
            <a:chExt cx="5712441" cy="346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화살표: 갈매기형 수장 14">
              <a:extLst>
                <a:ext uri="{FF2B5EF4-FFF2-40B4-BE49-F238E27FC236}">
                  <a16:creationId xmlns:a16="http://schemas.microsoft.com/office/drawing/2014/main" id="{DC0E5B17-3B85-4DB2-8142-04789057E13C}"/>
                </a:ext>
              </a:extLst>
            </p:cNvPr>
            <p:cNvSpPr/>
            <p:nvPr/>
          </p:nvSpPr>
          <p:spPr>
            <a:xfrm>
              <a:off x="9636208" y="360125"/>
              <a:ext cx="1881715" cy="346520"/>
            </a:xfrm>
            <a:prstGeom prst="chevron">
              <a:avLst/>
            </a:prstGeom>
            <a:solidFill>
              <a:srgbClr val="002060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Paired img2img</a:t>
              </a:r>
              <a:endParaRPr lang="ko-KR" altLang="en-US" sz="14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2" name="화살표: 오각형 18">
              <a:extLst>
                <a:ext uri="{FF2B5EF4-FFF2-40B4-BE49-F238E27FC236}">
                  <a16:creationId xmlns:a16="http://schemas.microsoft.com/office/drawing/2014/main" id="{EB6B5C12-621D-48D4-9CDC-6EDCFD7DF95B}"/>
                </a:ext>
              </a:extLst>
            </p:cNvPr>
            <p:cNvSpPr/>
            <p:nvPr/>
          </p:nvSpPr>
          <p:spPr>
            <a:xfrm>
              <a:off x="5805482" y="360125"/>
              <a:ext cx="2074984" cy="346520"/>
            </a:xfrm>
            <a:prstGeom prst="homePlate">
              <a:avLst/>
            </a:prstGeom>
            <a:solidFill>
              <a:srgbClr val="00206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StarGAN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3" name="화살표: 갈매기형 수장 16">
              <a:extLst>
                <a:ext uri="{FF2B5EF4-FFF2-40B4-BE49-F238E27FC236}">
                  <a16:creationId xmlns:a16="http://schemas.microsoft.com/office/drawing/2014/main" id="{445FB262-8E27-432C-B169-6A08EBC0B94C}"/>
                </a:ext>
              </a:extLst>
            </p:cNvPr>
            <p:cNvSpPr/>
            <p:nvPr/>
          </p:nvSpPr>
          <p:spPr>
            <a:xfrm>
              <a:off x="7697754" y="360125"/>
              <a:ext cx="2114461" cy="346520"/>
            </a:xfrm>
            <a:prstGeom prst="chevron">
              <a:avLst/>
            </a:prstGeom>
            <a:solidFill>
              <a:srgbClr val="00206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Unpaired img2img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40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0020" y="17526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Development Process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2734" y="824377"/>
            <a:ext cx="3270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7129" y="1030712"/>
            <a:ext cx="109091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pix2pix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3458CA-B307-4354-A5E4-4EA5C8300E99}"/>
              </a:ext>
            </a:extLst>
          </p:cNvPr>
          <p:cNvSpPr/>
          <p:nvPr/>
        </p:nvSpPr>
        <p:spPr>
          <a:xfrm>
            <a:off x="1139852" y="1929255"/>
            <a:ext cx="4883836" cy="399715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38AD79-FA0F-46FF-A007-E68156D06323}"/>
              </a:ext>
            </a:extLst>
          </p:cNvPr>
          <p:cNvSpPr/>
          <p:nvPr/>
        </p:nvSpPr>
        <p:spPr>
          <a:xfrm>
            <a:off x="1102334" y="1539748"/>
            <a:ext cx="2754442" cy="3895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Label to Photo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56" y="1941883"/>
            <a:ext cx="2829877" cy="10139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90" y="2948370"/>
            <a:ext cx="2863943" cy="185519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3458CA-B307-4354-A5E4-4EA5C8300E99}"/>
              </a:ext>
            </a:extLst>
          </p:cNvPr>
          <p:cNvSpPr/>
          <p:nvPr/>
        </p:nvSpPr>
        <p:spPr>
          <a:xfrm>
            <a:off x="6411646" y="1929254"/>
            <a:ext cx="4883836" cy="39971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38AD79-FA0F-46FF-A007-E68156D06323}"/>
              </a:ext>
            </a:extLst>
          </p:cNvPr>
          <p:cNvSpPr/>
          <p:nvPr/>
        </p:nvSpPr>
        <p:spPr>
          <a:xfrm>
            <a:off x="6374128" y="1539748"/>
            <a:ext cx="2754442" cy="3895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Edge to Photo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12255" y="4849465"/>
            <a:ext cx="453903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Segmentaion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효과적으로 되었을 때</a:t>
            </a:r>
            <a:b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효율 높음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But, pix2pix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만큼 상세하게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labelling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하는 것은</a:t>
            </a:r>
            <a:b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시간과 자원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너무 많이 소모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648" y="2158820"/>
            <a:ext cx="1967965" cy="14280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94" y="3660102"/>
            <a:ext cx="3297885" cy="11434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84049" y="4876833"/>
            <a:ext cx="453903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건물과 같은 복잡한 형태는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edge pairing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통한 학습 효율이 낮음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But, edge generation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과정이 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쉽고</a:t>
            </a:r>
            <a:r>
              <a:rPr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빨라</a:t>
            </a:r>
            <a:b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학습을 여러 형태로 진행할 수 있음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rot="1939586">
            <a:off x="4612171" y="1825697"/>
            <a:ext cx="1671978" cy="377026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txBody>
          <a:bodyPr wrap="square" lIns="68580" tIns="34290" rIns="68580" bIns="3429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2000" b="1" dirty="0">
                <a:ln/>
                <a:solidFill>
                  <a:srgbClr val="C00000"/>
                </a:solidFill>
                <a:latin typeface="+mn-ea"/>
              </a:rPr>
              <a:t>Scope Out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899114-AFFB-4E06-94A4-0072F34D3C00}"/>
              </a:ext>
            </a:extLst>
          </p:cNvPr>
          <p:cNvGrpSpPr/>
          <p:nvPr/>
        </p:nvGrpSpPr>
        <p:grpSpPr>
          <a:xfrm>
            <a:off x="6064107" y="299571"/>
            <a:ext cx="5712441" cy="346520"/>
            <a:chOff x="5805482" y="360125"/>
            <a:chExt cx="5712441" cy="3465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화살표: 갈매기형 수장 14">
              <a:extLst>
                <a:ext uri="{FF2B5EF4-FFF2-40B4-BE49-F238E27FC236}">
                  <a16:creationId xmlns:a16="http://schemas.microsoft.com/office/drawing/2014/main" id="{DC0E5B17-3B85-4DB2-8142-04789057E13C}"/>
                </a:ext>
              </a:extLst>
            </p:cNvPr>
            <p:cNvSpPr/>
            <p:nvPr/>
          </p:nvSpPr>
          <p:spPr>
            <a:xfrm>
              <a:off x="9636208" y="360125"/>
              <a:ext cx="1881715" cy="346520"/>
            </a:xfrm>
            <a:prstGeom prst="chevron">
              <a:avLst/>
            </a:prstGeom>
            <a:solidFill>
              <a:srgbClr val="002060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Paired img2img</a:t>
              </a:r>
              <a:endParaRPr lang="ko-KR" altLang="en-US" sz="14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9" name="화살표: 오각형 18">
              <a:extLst>
                <a:ext uri="{FF2B5EF4-FFF2-40B4-BE49-F238E27FC236}">
                  <a16:creationId xmlns:a16="http://schemas.microsoft.com/office/drawing/2014/main" id="{EB6B5C12-621D-48D4-9CDC-6EDCFD7DF95B}"/>
                </a:ext>
              </a:extLst>
            </p:cNvPr>
            <p:cNvSpPr/>
            <p:nvPr/>
          </p:nvSpPr>
          <p:spPr>
            <a:xfrm>
              <a:off x="5805482" y="360125"/>
              <a:ext cx="2074984" cy="346520"/>
            </a:xfrm>
            <a:prstGeom prst="homePlate">
              <a:avLst/>
            </a:prstGeom>
            <a:solidFill>
              <a:srgbClr val="00206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StarGAN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0" name="화살표: 갈매기형 수장 16">
              <a:extLst>
                <a:ext uri="{FF2B5EF4-FFF2-40B4-BE49-F238E27FC236}">
                  <a16:creationId xmlns:a16="http://schemas.microsoft.com/office/drawing/2014/main" id="{445FB262-8E27-432C-B169-6A08EBC0B94C}"/>
                </a:ext>
              </a:extLst>
            </p:cNvPr>
            <p:cNvSpPr/>
            <p:nvPr/>
          </p:nvSpPr>
          <p:spPr>
            <a:xfrm>
              <a:off x="7697754" y="360125"/>
              <a:ext cx="2114461" cy="346520"/>
            </a:xfrm>
            <a:prstGeom prst="chevron">
              <a:avLst/>
            </a:prstGeom>
            <a:solidFill>
              <a:srgbClr val="00206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Unpaired img2img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F967C2-F76A-4619-B93B-A03361A444D4}"/>
              </a:ext>
            </a:extLst>
          </p:cNvPr>
          <p:cNvSpPr/>
          <p:nvPr/>
        </p:nvSpPr>
        <p:spPr>
          <a:xfrm>
            <a:off x="6258432" y="1368548"/>
            <a:ext cx="5225646" cy="4638964"/>
          </a:xfrm>
          <a:prstGeom prst="rect">
            <a:avLst/>
          </a:prstGeom>
          <a:noFill/>
          <a:ln w="28575">
            <a:solidFill>
              <a:srgbClr val="FF090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501122" y="6092736"/>
            <a:ext cx="10110775" cy="46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특징이 확실한 </a:t>
            </a:r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Brick Domain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대해서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Edge-to-Photo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학습을 시키자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1158954" y="6185682"/>
            <a:ext cx="306601" cy="27644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67640" y="182880"/>
            <a:ext cx="11841480" cy="6477000"/>
          </a:xfrm>
          <a:prstGeom prst="roundRect">
            <a:avLst>
              <a:gd name="adj" fmla="val 6335"/>
            </a:avLst>
          </a:prstGeom>
          <a:solidFill>
            <a:schemeClr val="tx1">
              <a:alpha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" y="457200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Contents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6862" y="960120"/>
            <a:ext cx="16780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2480" y="1463041"/>
            <a:ext cx="10607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 Development process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 Our model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 Conclusion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638040" y="3576830"/>
            <a:ext cx="0" cy="1635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05681" y="3448275"/>
            <a:ext cx="26789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Preprocessing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비교</a:t>
            </a:r>
          </a:p>
        </p:txBody>
      </p:sp>
    </p:spTree>
    <p:extLst>
      <p:ext uri="{BB962C8B-B14F-4D97-AF65-F5344CB8AC3E}">
        <p14:creationId xmlns:p14="http://schemas.microsoft.com/office/powerpoint/2010/main" val="287268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0020" y="17526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Dataset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91294" y="842665"/>
            <a:ext cx="15255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8BB089-72AE-4232-9B54-F79533E1E3C2}"/>
              </a:ext>
            </a:extLst>
          </p:cNvPr>
          <p:cNvGrpSpPr/>
          <p:nvPr/>
        </p:nvGrpSpPr>
        <p:grpSpPr>
          <a:xfrm>
            <a:off x="673756" y="1214198"/>
            <a:ext cx="5223352" cy="4960460"/>
            <a:chOff x="329604" y="1265271"/>
            <a:chExt cx="11525698" cy="50343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D3A6A7-E938-4AE6-81F1-DBD06AF4DB4D}"/>
                </a:ext>
              </a:extLst>
            </p:cNvPr>
            <p:cNvSpPr/>
            <p:nvPr/>
          </p:nvSpPr>
          <p:spPr>
            <a:xfrm>
              <a:off x="329611" y="1265271"/>
              <a:ext cx="11525691" cy="50343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7C25C9E-0B29-4C59-B8CC-7F5E714AAEBA}"/>
                </a:ext>
              </a:extLst>
            </p:cNvPr>
            <p:cNvSpPr/>
            <p:nvPr/>
          </p:nvSpPr>
          <p:spPr>
            <a:xfrm>
              <a:off x="329604" y="1267207"/>
              <a:ext cx="11525695" cy="52561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Microsoft GothicNeo" panose="020B0500000101010101" pitchFamily="50" charset="-127"/>
                </a:rPr>
                <a:t>Train</a:t>
              </a:r>
              <a:endParaRPr lang="en-US" altLang="ko-KR" sz="2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7590"/>
          <a:stretch/>
        </p:blipFill>
        <p:spPr>
          <a:xfrm>
            <a:off x="3438908" y="2032827"/>
            <a:ext cx="2297457" cy="2389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57584"/>
          <a:stretch/>
        </p:blipFill>
        <p:spPr>
          <a:xfrm>
            <a:off x="826408" y="2049248"/>
            <a:ext cx="2404186" cy="2407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64492" y="4761755"/>
            <a:ext cx="513261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Google image crawling + Free stock sites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405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brick building facade data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Edge detection algorithm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(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 + outline)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paired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8BB089-72AE-4232-9B54-F79533E1E3C2}"/>
              </a:ext>
            </a:extLst>
          </p:cNvPr>
          <p:cNvGrpSpPr/>
          <p:nvPr/>
        </p:nvGrpSpPr>
        <p:grpSpPr>
          <a:xfrm>
            <a:off x="6197182" y="1214197"/>
            <a:ext cx="5314090" cy="4960461"/>
            <a:chOff x="329604" y="1265271"/>
            <a:chExt cx="11525698" cy="50343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D3A6A7-E938-4AE6-81F1-DBD06AF4DB4D}"/>
                </a:ext>
              </a:extLst>
            </p:cNvPr>
            <p:cNvSpPr/>
            <p:nvPr/>
          </p:nvSpPr>
          <p:spPr>
            <a:xfrm>
              <a:off x="329611" y="1265271"/>
              <a:ext cx="11525691" cy="50343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7C25C9E-0B29-4C59-B8CC-7F5E714AAEBA}"/>
                </a:ext>
              </a:extLst>
            </p:cNvPr>
            <p:cNvSpPr/>
            <p:nvPr/>
          </p:nvSpPr>
          <p:spPr>
            <a:xfrm>
              <a:off x="329604" y="1267207"/>
              <a:ext cx="11525695" cy="52561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Microsoft GothicNeo" panose="020B0500000101010101" pitchFamily="50" charset="-127"/>
                </a:rPr>
                <a:t>Test</a:t>
              </a:r>
              <a:endParaRPr lang="en-US" altLang="ko-KR" sz="2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2" y="1889412"/>
            <a:ext cx="4410107" cy="27035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87917" y="4761755"/>
            <a:ext cx="513261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CMP Facade Database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(Center for Machine Perception)</a:t>
            </a:r>
            <a:b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100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개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general building facade data</a:t>
            </a:r>
            <a:endParaRPr lang="en-US" altLang="ko-KR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Edge detection using same method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trained Generator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input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으로 넣음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903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0020" y="172095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Preprocessing – pair generation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72744" y="824377"/>
            <a:ext cx="52665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8BB089-72AE-4232-9B54-F79533E1E3C2}"/>
              </a:ext>
            </a:extLst>
          </p:cNvPr>
          <p:cNvGrpSpPr/>
          <p:nvPr/>
        </p:nvGrpSpPr>
        <p:grpSpPr>
          <a:xfrm>
            <a:off x="412237" y="1233358"/>
            <a:ext cx="3709778" cy="4727301"/>
            <a:chOff x="329604" y="1265271"/>
            <a:chExt cx="11525698" cy="50343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D3A6A7-E938-4AE6-81F1-DBD06AF4DB4D}"/>
                </a:ext>
              </a:extLst>
            </p:cNvPr>
            <p:cNvSpPr/>
            <p:nvPr/>
          </p:nvSpPr>
          <p:spPr>
            <a:xfrm>
              <a:off x="329611" y="1265271"/>
              <a:ext cx="11525691" cy="50343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7C25C9E-0B29-4C59-B8CC-7F5E714AAEBA}"/>
                </a:ext>
              </a:extLst>
            </p:cNvPr>
            <p:cNvSpPr/>
            <p:nvPr/>
          </p:nvSpPr>
          <p:spPr>
            <a:xfrm>
              <a:off x="329604" y="1267207"/>
              <a:ext cx="11525695" cy="52561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 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icrosoft GothicNeo" panose="020B0500000101010101" pitchFamily="50" charset="-127"/>
                </a:rPr>
                <a:t>canny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8BB089-72AE-4232-9B54-F79533E1E3C2}"/>
              </a:ext>
            </a:extLst>
          </p:cNvPr>
          <p:cNvGrpSpPr/>
          <p:nvPr/>
        </p:nvGrpSpPr>
        <p:grpSpPr>
          <a:xfrm>
            <a:off x="4233462" y="1231527"/>
            <a:ext cx="3709778" cy="4730962"/>
            <a:chOff x="329604" y="1261372"/>
            <a:chExt cx="11525698" cy="50382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D3A6A7-E938-4AE6-81F1-DBD06AF4DB4D}"/>
                </a:ext>
              </a:extLst>
            </p:cNvPr>
            <p:cNvSpPr/>
            <p:nvPr/>
          </p:nvSpPr>
          <p:spPr>
            <a:xfrm>
              <a:off x="329611" y="1265271"/>
              <a:ext cx="11525691" cy="50343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C25C9E-0B29-4C59-B8CC-7F5E714AAEBA}"/>
                </a:ext>
              </a:extLst>
            </p:cNvPr>
            <p:cNvSpPr/>
            <p:nvPr/>
          </p:nvSpPr>
          <p:spPr>
            <a:xfrm>
              <a:off x="329604" y="1261372"/>
              <a:ext cx="11525695" cy="52561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icrosoft GothicNeo" panose="020B0500000101010101" pitchFamily="50" charset="-127"/>
                </a:rPr>
                <a:t>bilateralFilter</a:t>
              </a:r>
              <a:endPara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98BB089-72AE-4232-9B54-F79533E1E3C2}"/>
              </a:ext>
            </a:extLst>
          </p:cNvPr>
          <p:cNvGrpSpPr/>
          <p:nvPr/>
        </p:nvGrpSpPr>
        <p:grpSpPr>
          <a:xfrm>
            <a:off x="8061327" y="1233358"/>
            <a:ext cx="3709778" cy="4727301"/>
            <a:chOff x="329604" y="1265271"/>
            <a:chExt cx="11525698" cy="50343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D3A6A7-E938-4AE6-81F1-DBD06AF4DB4D}"/>
                </a:ext>
              </a:extLst>
            </p:cNvPr>
            <p:cNvSpPr/>
            <p:nvPr/>
          </p:nvSpPr>
          <p:spPr>
            <a:xfrm>
              <a:off x="329611" y="1265271"/>
              <a:ext cx="11525691" cy="50343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C25C9E-0B29-4C59-B8CC-7F5E714AAEBA}"/>
                </a:ext>
              </a:extLst>
            </p:cNvPr>
            <p:cNvSpPr/>
            <p:nvPr/>
          </p:nvSpPr>
          <p:spPr>
            <a:xfrm>
              <a:off x="329604" y="1266550"/>
              <a:ext cx="11525695" cy="52561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 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icrosoft GothicNeo" panose="020B0500000101010101" pitchFamily="50" charset="-127"/>
                </a:rPr>
                <a:t>HED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856" y="2161226"/>
            <a:ext cx="3586768" cy="23948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4" y="2161226"/>
            <a:ext cx="3586768" cy="23948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808" y="2161226"/>
            <a:ext cx="3586768" cy="239485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6555" y="4878073"/>
            <a:ext cx="341131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OpenCV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– Canny Edge Detection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  <a:endParaRPr lang="en-US" altLang="ko-KR"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속도는 빠르지만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threshold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작게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주면 </a:t>
            </a:r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noise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너무 많고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threshold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높으면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중요한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outline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lang="ko-KR" altLang="en-US" sz="12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지워버림</a:t>
            </a:r>
            <a:endParaRPr lang="en-US" altLang="ko-KR"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2580" y="4888120"/>
            <a:ext cx="324046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OpenCV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– Filter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  <a:endParaRPr lang="en-US" altLang="ko-KR"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Canny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보다는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noise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줄일 수 있지만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여전히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중요한 </a:t>
            </a:r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outline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지워버리는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문제가 있음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95984" y="4772691"/>
            <a:ext cx="32404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Holistically-Nested Edge Detection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(ICCV 2015)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딥러닝을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활용해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중요한 </a:t>
            </a:r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edge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detection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하는 방법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but,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속도가 느림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618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0020" y="17526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비교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79976" y="842665"/>
            <a:ext cx="1845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5F45C5-EFBA-48A7-BC88-787EF5F16379}"/>
              </a:ext>
            </a:extLst>
          </p:cNvPr>
          <p:cNvGrpSpPr/>
          <p:nvPr/>
        </p:nvGrpSpPr>
        <p:grpSpPr>
          <a:xfrm>
            <a:off x="2988059" y="836208"/>
            <a:ext cx="6215882" cy="5277918"/>
            <a:chOff x="3299486" y="732019"/>
            <a:chExt cx="6215882" cy="527791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D1F7C47-BA3F-43F6-BB49-88A6F0F8E07C}"/>
                </a:ext>
              </a:extLst>
            </p:cNvPr>
            <p:cNvGrpSpPr/>
            <p:nvPr/>
          </p:nvGrpSpPr>
          <p:grpSpPr>
            <a:xfrm>
              <a:off x="3514030" y="732019"/>
              <a:ext cx="5783394" cy="283456"/>
              <a:chOff x="3514030" y="732019"/>
              <a:chExt cx="5783394" cy="28345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3C2AC7-30BB-4132-BC9E-4A837E6A2061}"/>
                  </a:ext>
                </a:extLst>
              </p:cNvPr>
              <p:cNvSpPr txBox="1"/>
              <p:nvPr/>
            </p:nvSpPr>
            <p:spPr>
              <a:xfrm>
                <a:off x="3514030" y="738476"/>
                <a:ext cx="970961" cy="276999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Real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EED6A1-34DA-47CE-AB6E-0C16A6E07DBF}"/>
                  </a:ext>
                </a:extLst>
              </p:cNvPr>
              <p:cNvSpPr txBox="1"/>
              <p:nvPr/>
            </p:nvSpPr>
            <p:spPr>
              <a:xfrm>
                <a:off x="5056964" y="732019"/>
                <a:ext cx="970961" cy="276999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Canny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779E62-E2B3-40FF-9C62-9E83126BE86C}"/>
                  </a:ext>
                </a:extLst>
              </p:cNvPr>
              <p:cNvSpPr txBox="1"/>
              <p:nvPr/>
            </p:nvSpPr>
            <p:spPr>
              <a:xfrm>
                <a:off x="6599898" y="732019"/>
                <a:ext cx="1154593" cy="276999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BilateralFilter</a:t>
                </a:r>
                <a:endPara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4A5968-2849-4F66-A3F6-1FC9A88FF12A}"/>
                  </a:ext>
                </a:extLst>
              </p:cNvPr>
              <p:cNvSpPr txBox="1"/>
              <p:nvPr/>
            </p:nvSpPr>
            <p:spPr>
              <a:xfrm>
                <a:off x="8326463" y="732019"/>
                <a:ext cx="970961" cy="276999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HED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A8701F0-B5C1-42B5-A37B-D2B0E9DC4BBC}"/>
                </a:ext>
              </a:extLst>
            </p:cNvPr>
            <p:cNvGrpSpPr/>
            <p:nvPr/>
          </p:nvGrpSpPr>
          <p:grpSpPr>
            <a:xfrm>
              <a:off x="3514030" y="5548272"/>
              <a:ext cx="5783393" cy="461665"/>
              <a:chOff x="3514030" y="5548272"/>
              <a:chExt cx="5783393" cy="4616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508E6E-8ACD-4265-AFA4-01D966B6D1D2}"/>
                  </a:ext>
                </a:extLst>
              </p:cNvPr>
              <p:cNvSpPr txBox="1"/>
              <p:nvPr/>
            </p:nvSpPr>
            <p:spPr>
              <a:xfrm>
                <a:off x="3514030" y="5548272"/>
                <a:ext cx="970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Average</a:t>
                </a:r>
              </a:p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PSNR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B644D4-6525-4655-BC80-6A1AB165AA50}"/>
                  </a:ext>
                </a:extLst>
              </p:cNvPr>
              <p:cNvSpPr txBox="1"/>
              <p:nvPr/>
            </p:nvSpPr>
            <p:spPr>
              <a:xfrm>
                <a:off x="5056963" y="5640605"/>
                <a:ext cx="9709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2.4767 dB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78F6F7-CDEB-47A5-9B12-1FBC6F8C6E57}"/>
                  </a:ext>
                </a:extLst>
              </p:cNvPr>
              <p:cNvSpPr txBox="1"/>
              <p:nvPr/>
            </p:nvSpPr>
            <p:spPr>
              <a:xfrm>
                <a:off x="6599896" y="5640605"/>
                <a:ext cx="11545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3.4638 dB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D71931-0578-4F12-B1D0-336EFB540CCA}"/>
                  </a:ext>
                </a:extLst>
              </p:cNvPr>
              <p:cNvSpPr txBox="1"/>
              <p:nvPr/>
            </p:nvSpPr>
            <p:spPr>
              <a:xfrm>
                <a:off x="8326462" y="5640605"/>
                <a:ext cx="9709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u="sng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3.8242 dB</a:t>
                </a:r>
                <a:endParaRPr lang="ko-KR" altLang="en-US" sz="1200" b="1" u="sng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FD961AE-0E8B-4348-9C30-79A907D382B3}"/>
                </a:ext>
              </a:extLst>
            </p:cNvPr>
            <p:cNvGrpSpPr/>
            <p:nvPr/>
          </p:nvGrpSpPr>
          <p:grpSpPr>
            <a:xfrm>
              <a:off x="3299486" y="1164811"/>
              <a:ext cx="6215882" cy="4320000"/>
              <a:chOff x="2638784" y="1108345"/>
              <a:chExt cx="6215882" cy="432000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5348729-3868-4795-97E8-82B7A3B75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5816" y="1108345"/>
                <a:ext cx="620885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C830711-FEE8-4F6D-BCCA-2635DD63F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8784" y="3988345"/>
                <a:ext cx="6201818" cy="14400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752D37E-D124-403E-A2FF-FAE39DFF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5816" y="2548345"/>
                <a:ext cx="6201818" cy="1440000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5054A1-A79B-467C-8648-61B00F1E70EC}"/>
              </a:ext>
            </a:extLst>
          </p:cNvPr>
          <p:cNvSpPr/>
          <p:nvPr/>
        </p:nvSpPr>
        <p:spPr>
          <a:xfrm>
            <a:off x="7692609" y="693336"/>
            <a:ext cx="1592068" cy="5420789"/>
          </a:xfrm>
          <a:prstGeom prst="rect">
            <a:avLst/>
          </a:prstGeom>
          <a:noFill/>
          <a:ln w="28575">
            <a:solidFill>
              <a:srgbClr val="FF090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1668846">
            <a:off x="8580877" y="495200"/>
            <a:ext cx="1455092" cy="346249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txBody>
          <a:bodyPr wrap="square" lIns="68580" tIns="34290" rIns="68580" bIns="3429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b="1" dirty="0">
                <a:ln/>
                <a:solidFill>
                  <a:srgbClr val="C00000"/>
                </a:solidFill>
                <a:latin typeface="+mn-ea"/>
              </a:rPr>
              <a:t>PICKED</a:t>
            </a:r>
          </a:p>
        </p:txBody>
      </p:sp>
    </p:spTree>
    <p:extLst>
      <p:ext uri="{BB962C8B-B14F-4D97-AF65-F5344CB8AC3E}">
        <p14:creationId xmlns:p14="http://schemas.microsoft.com/office/powerpoint/2010/main" val="115591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67640" y="182880"/>
            <a:ext cx="11841480" cy="6477000"/>
          </a:xfrm>
          <a:prstGeom prst="roundRect">
            <a:avLst>
              <a:gd name="adj" fmla="val 6335"/>
            </a:avLst>
          </a:prstGeom>
          <a:solidFill>
            <a:schemeClr val="tx1">
              <a:alpha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" y="457200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Contents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6862" y="960120"/>
            <a:ext cx="16780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2480" y="1463041"/>
            <a:ext cx="10607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 Development process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 Our model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331706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67640" y="129717"/>
            <a:ext cx="11841480" cy="6477000"/>
          </a:xfrm>
          <a:prstGeom prst="roundRect">
            <a:avLst>
              <a:gd name="adj" fmla="val 6335"/>
            </a:avLst>
          </a:prstGeom>
          <a:solidFill>
            <a:schemeClr val="tx1">
              <a:alpha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03652" y="2243911"/>
            <a:ext cx="436945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 </a:t>
            </a:r>
            <a:r>
              <a:rPr lang="en-US" altLang="ko-KR" sz="4800" dirty="0">
                <a:solidFill>
                  <a:schemeClr val="bg1"/>
                </a:solidFill>
              </a:rPr>
              <a:t>System Demo</a:t>
            </a:r>
            <a:endParaRPr lang="en-US" altLang="ko-KR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468573" y="3444240"/>
            <a:ext cx="32700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468573" y="2499360"/>
            <a:ext cx="32700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2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67640" y="182880"/>
            <a:ext cx="11841480" cy="6477000"/>
          </a:xfrm>
          <a:prstGeom prst="roundRect">
            <a:avLst>
              <a:gd name="adj" fmla="val 6335"/>
            </a:avLst>
          </a:prstGeom>
          <a:solidFill>
            <a:schemeClr val="tx1">
              <a:alpha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" y="457200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Contents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6862" y="960120"/>
            <a:ext cx="16780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2480" y="1463041"/>
            <a:ext cx="10607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 Development process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 Our Model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 Conclusion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556760" y="4501390"/>
            <a:ext cx="0" cy="1635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4401" y="4372835"/>
            <a:ext cx="22258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향후 과제 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툴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References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529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640" y="18288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과제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84279" y="842665"/>
            <a:ext cx="2233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8BB089-72AE-4232-9B54-F79533E1E3C2}"/>
              </a:ext>
            </a:extLst>
          </p:cNvPr>
          <p:cNvGrpSpPr/>
          <p:nvPr/>
        </p:nvGrpSpPr>
        <p:grpSpPr>
          <a:xfrm>
            <a:off x="412237" y="1233358"/>
            <a:ext cx="3709778" cy="4727301"/>
            <a:chOff x="329604" y="1265271"/>
            <a:chExt cx="11525698" cy="50343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D3A6A7-E938-4AE6-81F1-DBD06AF4DB4D}"/>
                </a:ext>
              </a:extLst>
            </p:cNvPr>
            <p:cNvSpPr/>
            <p:nvPr/>
          </p:nvSpPr>
          <p:spPr>
            <a:xfrm>
              <a:off x="329611" y="1265271"/>
              <a:ext cx="11525691" cy="50343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7C25C9E-0B29-4C59-B8CC-7F5E714AAEBA}"/>
                </a:ext>
              </a:extLst>
            </p:cNvPr>
            <p:cNvSpPr/>
            <p:nvPr/>
          </p:nvSpPr>
          <p:spPr>
            <a:xfrm>
              <a:off x="329604" y="1267207"/>
              <a:ext cx="11525695" cy="52561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icrosoft GothicNeo" panose="020B0500000101010101" pitchFamily="50" charset="-127"/>
                </a:rPr>
                <a:t>Other Domain Translation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8BB089-72AE-4232-9B54-F79533E1E3C2}"/>
              </a:ext>
            </a:extLst>
          </p:cNvPr>
          <p:cNvGrpSpPr/>
          <p:nvPr/>
        </p:nvGrpSpPr>
        <p:grpSpPr>
          <a:xfrm>
            <a:off x="4233462" y="1231527"/>
            <a:ext cx="3709778" cy="4730962"/>
            <a:chOff x="329604" y="1261372"/>
            <a:chExt cx="11525698" cy="50382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D3A6A7-E938-4AE6-81F1-DBD06AF4DB4D}"/>
                </a:ext>
              </a:extLst>
            </p:cNvPr>
            <p:cNvSpPr/>
            <p:nvPr/>
          </p:nvSpPr>
          <p:spPr>
            <a:xfrm>
              <a:off x="329611" y="1265271"/>
              <a:ext cx="11525691" cy="50343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7C25C9E-0B29-4C59-B8CC-7F5E714AAEBA}"/>
                </a:ext>
              </a:extLst>
            </p:cNvPr>
            <p:cNvSpPr/>
            <p:nvPr/>
          </p:nvSpPr>
          <p:spPr>
            <a:xfrm>
              <a:off x="329604" y="1261372"/>
              <a:ext cx="11525695" cy="52561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icrosoft GothicNeo" panose="020B0500000101010101" pitchFamily="50" charset="-127"/>
                </a:rPr>
                <a:t>G loss minimization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8BB089-72AE-4232-9B54-F79533E1E3C2}"/>
              </a:ext>
            </a:extLst>
          </p:cNvPr>
          <p:cNvGrpSpPr/>
          <p:nvPr/>
        </p:nvGrpSpPr>
        <p:grpSpPr>
          <a:xfrm>
            <a:off x="8061327" y="1233358"/>
            <a:ext cx="3709778" cy="4727301"/>
            <a:chOff x="329604" y="1265271"/>
            <a:chExt cx="11525698" cy="50343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D3A6A7-E938-4AE6-81F1-DBD06AF4DB4D}"/>
                </a:ext>
              </a:extLst>
            </p:cNvPr>
            <p:cNvSpPr/>
            <p:nvPr/>
          </p:nvSpPr>
          <p:spPr>
            <a:xfrm>
              <a:off x="329611" y="1265271"/>
              <a:ext cx="11525691" cy="50343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7C25C9E-0B29-4C59-B8CC-7F5E714AAEBA}"/>
                </a:ext>
              </a:extLst>
            </p:cNvPr>
            <p:cNvSpPr/>
            <p:nvPr/>
          </p:nvSpPr>
          <p:spPr>
            <a:xfrm>
              <a:off x="329604" y="1266550"/>
              <a:ext cx="11525695" cy="52561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 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icrosoft GothicNeo" panose="020B0500000101010101" pitchFamily="50" charset="-127"/>
                </a:rPr>
                <a:t>Self-Attention GAN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02719" y="4845550"/>
            <a:ext cx="352627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HED sketch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자체를 학습시켜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sketch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Generation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 수 있다면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sketch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바탕으로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Gaudi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같은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Target domain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sketch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생성하고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해당</a:t>
            </a:r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domain image generation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가능할 것</a:t>
            </a:r>
            <a:endParaRPr lang="en-US" altLang="ko-KR"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05561" y="4578377"/>
            <a:ext cx="352110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평균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 Loss : 2 ~ 3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아직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분야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지식이 부족해 코드 내에서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전문적인 테크닉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들을 잘 사용하지 못함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Learning rate scheduler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같은 방법들을 사용해서 </a:t>
            </a:r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Generator loss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줄인다면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더욱 실제 사진같은 이미지를 생성할 수 있을 것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163302" y="1824713"/>
            <a:ext cx="1800000" cy="144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Learning Rate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553465" y="2974104"/>
            <a:ext cx="1800000" cy="144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Decaying Rate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54730" y="2978635"/>
            <a:ext cx="1800000" cy="144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Learning Rate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Scheduler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95984" y="4691418"/>
            <a:ext cx="324046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Self attention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메커니즘을 기존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GAN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도입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건물 이미지의 형태 변형 가능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58075A-4936-45DA-B4B3-65E58509A2F6}"/>
              </a:ext>
            </a:extLst>
          </p:cNvPr>
          <p:cNvGrpSpPr/>
          <p:nvPr/>
        </p:nvGrpSpPr>
        <p:grpSpPr>
          <a:xfrm>
            <a:off x="8389119" y="2536093"/>
            <a:ext cx="3054192" cy="1536698"/>
            <a:chOff x="3564225" y="1206502"/>
            <a:chExt cx="5048250" cy="253999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D0C726B-EEAD-43B3-9FD6-A7459A37A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" b="33333"/>
            <a:stretch/>
          </p:blipFill>
          <p:spPr>
            <a:xfrm>
              <a:off x="3571875" y="2476500"/>
              <a:ext cx="5040600" cy="126999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7943591-B964-4F12-BC60-DC8578397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3"/>
            <a:stretch/>
          </p:blipFill>
          <p:spPr>
            <a:xfrm>
              <a:off x="3564225" y="1206502"/>
              <a:ext cx="5048250" cy="126999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0" y="1880384"/>
            <a:ext cx="676508" cy="127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48" y="1877061"/>
            <a:ext cx="686444" cy="129451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48" y="3372869"/>
            <a:ext cx="686444" cy="1399843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>
            <a:off x="1530413" y="2397870"/>
            <a:ext cx="306601" cy="27644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 rot="5400000">
            <a:off x="2165548" y="3178722"/>
            <a:ext cx="200043" cy="24935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71" y="3372868"/>
            <a:ext cx="686444" cy="1399843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2698380" y="3992011"/>
            <a:ext cx="306601" cy="27644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604" y="3173646"/>
            <a:ext cx="995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Concrete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07600" y="3095869"/>
            <a:ext cx="995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Gaudi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86143" y="2184169"/>
            <a:ext cx="995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90476" y="3171572"/>
            <a:ext cx="995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53800" y="3788215"/>
            <a:ext cx="995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si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42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640" y="18288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Analysis Tools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33563" y="827425"/>
            <a:ext cx="2456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C:/Users/David/AppData/Roaming/PolarisOffice/ETemp/14228_15818256/fImage1514775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859" y="2348400"/>
            <a:ext cx="4368800" cy="892810"/>
          </a:xfrm>
          <a:prstGeom prst="rect">
            <a:avLst/>
          </a:prstGeom>
          <a:noFill/>
        </p:spPr>
      </p:pic>
      <p:pic>
        <p:nvPicPr>
          <p:cNvPr id="16" name="그림 15" descr="C:/Users/David/AppData/Roaming/PolarisOffice/ETemp/14228_15818256/fImage1537474916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859" y="3821022"/>
            <a:ext cx="1520237" cy="1874808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32960" y="2219078"/>
            <a:ext cx="4821872" cy="40994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C:/Users/David/AppData/Roaming/PolarisOffice/ETemp/14228_15818256/fImage4767778696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89" y="4938515"/>
            <a:ext cx="2912110" cy="868045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0" name="그림 9" descr="C:/Users/David/AppData/Roaming/PolarisOffice/ETemp/14228_15818256/fImage10630672633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53" y="3573265"/>
            <a:ext cx="1461135" cy="1881505"/>
          </a:xfrm>
          <a:prstGeom prst="rect">
            <a:avLst/>
          </a:prstGeom>
          <a:noFill/>
        </p:spPr>
      </p:pic>
      <p:pic>
        <p:nvPicPr>
          <p:cNvPr id="12" name="그림 11" descr="C:/Users/David/AppData/Roaming/PolarisOffice/ETemp/14228_15818256/fImage452277041.jpe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41" y="3655498"/>
            <a:ext cx="1931987" cy="1717040"/>
          </a:xfrm>
          <a:prstGeom prst="rect">
            <a:avLst/>
          </a:prstGeom>
          <a:noFill/>
        </p:spPr>
      </p:pic>
      <p:pic>
        <p:nvPicPr>
          <p:cNvPr id="9" name="그림 8" descr="C:/Users/David/AppData/Roaming/PolarisOffice/ETemp/14228_15818256/fImage8495276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4" y="1521714"/>
            <a:ext cx="1541532" cy="1539057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6384446" y="1275907"/>
            <a:ext cx="5371626" cy="504257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C:/Users/David/AppData/Roaming/PolarisOffice/ETemp/14228_15818256/fImage76311736500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49" y="490815"/>
            <a:ext cx="1553210" cy="1803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양쪽 대괄호 19"/>
          <p:cNvSpPr/>
          <p:nvPr/>
        </p:nvSpPr>
        <p:spPr>
          <a:xfrm>
            <a:off x="9229061" y="527284"/>
            <a:ext cx="2668776" cy="1187960"/>
          </a:xfrm>
          <a:prstGeom prst="bracketPair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C:/Users/David/AppData/Roaming/PolarisOffice/ETemp/14228_15818256/fImage109372718467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419" y="602064"/>
            <a:ext cx="3462655" cy="1021715"/>
          </a:xfrm>
          <a:prstGeom prst="rect">
            <a:avLst/>
          </a:prstGeom>
          <a:solidFill>
            <a:schemeClr val="bg1">
              <a:alpha val="38000"/>
            </a:schemeClr>
          </a:solidFill>
        </p:spPr>
      </p:pic>
      <p:pic>
        <p:nvPicPr>
          <p:cNvPr id="21" name="그림 20" descr="C:/Users/David/AppData/Roaming/PolarisOffice/ETemp/14228_15818256/fImage116883779358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89" y="3629075"/>
            <a:ext cx="2700593" cy="11377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15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640" y="18288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6720" y="320040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4279" y="842665"/>
            <a:ext cx="2233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4279" y="918865"/>
            <a:ext cx="109805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(pix2pix) Isola, Phillip and Zhu, Jun-Yan and Zhou, </a:t>
            </a:r>
            <a:r>
              <a:rPr lang="en-US" altLang="ko-KR" dirty="0" err="1"/>
              <a:t>Tinghui</a:t>
            </a:r>
            <a:r>
              <a:rPr lang="en-US" altLang="ko-KR" dirty="0"/>
              <a:t> and </a:t>
            </a:r>
            <a:r>
              <a:rPr lang="en-US" altLang="ko-KR" dirty="0" err="1"/>
              <a:t>Efros</a:t>
            </a:r>
            <a:r>
              <a:rPr lang="en-US" altLang="ko-KR" dirty="0"/>
              <a:t>, Alexei A. Image-to-Image Translation with Conditional Adversarial Networks. In CVPR, 2017.</a:t>
            </a:r>
          </a:p>
          <a:p>
            <a:endParaRPr lang="en-US" altLang="ko-KR" dirty="0"/>
          </a:p>
          <a:p>
            <a:r>
              <a:rPr lang="en-US" altLang="ko-KR" dirty="0"/>
              <a:t>2. (</a:t>
            </a:r>
            <a:r>
              <a:rPr lang="en-US" altLang="ko-KR" dirty="0" err="1"/>
              <a:t>StarGAN</a:t>
            </a:r>
            <a:r>
              <a:rPr lang="en-US" altLang="ko-KR" dirty="0"/>
              <a:t>) Choi, </a:t>
            </a:r>
            <a:r>
              <a:rPr lang="en-US" altLang="ko-KR" dirty="0" err="1"/>
              <a:t>Yunjey</a:t>
            </a:r>
            <a:r>
              <a:rPr lang="en-US" altLang="ko-KR" dirty="0"/>
              <a:t> and Choi, </a:t>
            </a:r>
            <a:r>
              <a:rPr lang="en-US" altLang="ko-KR" dirty="0" err="1"/>
              <a:t>Minje</a:t>
            </a:r>
            <a:r>
              <a:rPr lang="en-US" altLang="ko-KR" dirty="0"/>
              <a:t> and Kim, </a:t>
            </a:r>
            <a:r>
              <a:rPr lang="en-US" altLang="ko-KR" dirty="0" err="1"/>
              <a:t>Munyoung</a:t>
            </a:r>
            <a:r>
              <a:rPr lang="en-US" altLang="ko-KR" dirty="0"/>
              <a:t> and Ha, Jung-Woo and Kim, </a:t>
            </a:r>
            <a:r>
              <a:rPr lang="en-US" altLang="ko-KR" dirty="0" err="1"/>
              <a:t>Sunghun</a:t>
            </a:r>
            <a:r>
              <a:rPr lang="en-US" altLang="ko-KR" dirty="0"/>
              <a:t> and Choo, </a:t>
            </a:r>
            <a:r>
              <a:rPr lang="en-US" altLang="ko-KR" dirty="0" err="1"/>
              <a:t>Jaegul</a:t>
            </a:r>
            <a:r>
              <a:rPr lang="en-US" altLang="ko-KR" dirty="0"/>
              <a:t>. </a:t>
            </a:r>
            <a:r>
              <a:rPr lang="en-US" altLang="ko-KR" dirty="0" err="1"/>
              <a:t>StarGAN</a:t>
            </a:r>
            <a:r>
              <a:rPr lang="en-US" altLang="ko-KR" dirty="0"/>
              <a:t>. Unified Generative Adversarial Networks for Multi-Domain Image-to-Image Translation. In CVPR, 2018.</a:t>
            </a:r>
          </a:p>
          <a:p>
            <a:endParaRPr lang="en-US" altLang="ko-KR" dirty="0"/>
          </a:p>
          <a:p>
            <a:r>
              <a:rPr lang="en-US" altLang="ko-KR" dirty="0"/>
              <a:t>3. (</a:t>
            </a:r>
            <a:r>
              <a:rPr lang="en-US" altLang="ko-KR" dirty="0" err="1"/>
              <a:t>cGAN</a:t>
            </a:r>
            <a:r>
              <a:rPr lang="en-US" altLang="ko-KR" dirty="0"/>
              <a:t>) M. Mirza and S. </a:t>
            </a:r>
            <a:r>
              <a:rPr lang="en-US" altLang="ko-KR" dirty="0" err="1"/>
              <a:t>Osindero</a:t>
            </a:r>
            <a:r>
              <a:rPr lang="en-US" altLang="ko-KR" dirty="0"/>
              <a:t>. Conditional generative adversarial nets. </a:t>
            </a:r>
            <a:r>
              <a:rPr lang="en-US" altLang="ko-KR" dirty="0" err="1"/>
              <a:t>arXiv</a:t>
            </a:r>
            <a:r>
              <a:rPr lang="en-US" altLang="ko-KR" dirty="0"/>
              <a:t> preprint  arXiv:1411.1784, 2014. 3.</a:t>
            </a:r>
          </a:p>
          <a:p>
            <a:endParaRPr lang="en-US" altLang="ko-KR" dirty="0"/>
          </a:p>
          <a:p>
            <a:r>
              <a:rPr lang="en-US" altLang="ko-KR" dirty="0"/>
              <a:t>4. (</a:t>
            </a:r>
            <a:r>
              <a:rPr lang="en-US" altLang="ko-KR" dirty="0" err="1"/>
              <a:t>CycleGAN</a:t>
            </a:r>
            <a:r>
              <a:rPr lang="en-US" altLang="ko-KR" dirty="0"/>
              <a:t>) J.-Y. Zhu, T. Park, P. Isola, and A. A. </a:t>
            </a:r>
            <a:r>
              <a:rPr lang="en-US" altLang="ko-KR" dirty="0" err="1"/>
              <a:t>Efros</a:t>
            </a:r>
            <a:r>
              <a:rPr lang="en-US" altLang="ko-KR" dirty="0"/>
              <a:t>. Unpaired </a:t>
            </a:r>
            <a:r>
              <a:rPr lang="en-US" altLang="ko-KR" dirty="0" err="1"/>
              <a:t>imageto</a:t>
            </a:r>
            <a:r>
              <a:rPr lang="en-US" altLang="ko-KR" dirty="0"/>
              <a:t>-image translation using cycle-consistent adversarial networks. In Proceedings of the IEEE International Conference on Computer Vision (ICCV), 2017.</a:t>
            </a:r>
          </a:p>
          <a:p>
            <a:endParaRPr lang="en-US" altLang="ko-KR" dirty="0"/>
          </a:p>
          <a:p>
            <a:r>
              <a:rPr lang="en-US" altLang="ko-KR" dirty="0"/>
              <a:t>5. (SAGAN) Han Zhang, Ian Goodfellow, Dimitris Metaxas and Augustus </a:t>
            </a:r>
            <a:r>
              <a:rPr lang="en-US" altLang="ko-KR" dirty="0" err="1"/>
              <a:t>Odena</a:t>
            </a:r>
            <a:r>
              <a:rPr lang="en-US" altLang="ko-KR" dirty="0"/>
              <a:t>. Self-Attention Generative Adversarial Networks.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arXiv:1805.08318, 2018.</a:t>
            </a:r>
          </a:p>
        </p:txBody>
      </p:sp>
    </p:spTree>
    <p:extLst>
      <p:ext uri="{BB962C8B-B14F-4D97-AF65-F5344CB8AC3E}">
        <p14:creationId xmlns:p14="http://schemas.microsoft.com/office/powerpoint/2010/main" val="959034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67640" y="182880"/>
            <a:ext cx="11841480" cy="6477000"/>
          </a:xfrm>
          <a:prstGeom prst="roundRect">
            <a:avLst>
              <a:gd name="adj" fmla="val 6335"/>
            </a:avLst>
          </a:prstGeom>
          <a:solidFill>
            <a:schemeClr val="tx1">
              <a:alpha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45280" y="2346961"/>
            <a:ext cx="390144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감사합니다 </a:t>
            </a:r>
            <a:r>
              <a:rPr lang="en-US" altLang="ko-KR" sz="48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altLang="ko-KR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468573" y="3444240"/>
            <a:ext cx="32700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468573" y="2499360"/>
            <a:ext cx="32700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77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67640" y="182880"/>
            <a:ext cx="11841480" cy="6477000"/>
          </a:xfrm>
          <a:prstGeom prst="roundRect">
            <a:avLst>
              <a:gd name="adj" fmla="val 6335"/>
            </a:avLst>
          </a:prstGeom>
          <a:solidFill>
            <a:schemeClr val="tx1">
              <a:alpha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45280" y="2346961"/>
            <a:ext cx="3901440" cy="1057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</a:rPr>
              <a:t>Q &amp; A</a:t>
            </a:r>
            <a:endParaRPr lang="en-US" altLang="ko-KR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468573" y="3444240"/>
            <a:ext cx="32700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468573" y="2499360"/>
            <a:ext cx="32700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67640" y="182880"/>
            <a:ext cx="11841480" cy="6477000"/>
          </a:xfrm>
          <a:prstGeom prst="roundRect">
            <a:avLst>
              <a:gd name="adj" fmla="val 6335"/>
            </a:avLst>
          </a:prstGeom>
          <a:solidFill>
            <a:schemeClr val="tx1">
              <a:alpha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" y="457200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Contents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6862" y="960120"/>
            <a:ext cx="16780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2480" y="1463041"/>
            <a:ext cx="10607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 Development process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Our model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 Conclusion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880344" y="1300417"/>
            <a:ext cx="11696" cy="1369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9681" y="1356359"/>
            <a:ext cx="2863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개발배경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  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GAN 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기본구조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84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640" y="16383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개발배경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필요성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90913" y="842665"/>
            <a:ext cx="2702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DB8854-D612-4A22-886B-4DABC5B14172}"/>
              </a:ext>
            </a:extLst>
          </p:cNvPr>
          <p:cNvSpPr txBox="1"/>
          <p:nvPr/>
        </p:nvSpPr>
        <p:spPr>
          <a:xfrm>
            <a:off x="520148" y="1582482"/>
            <a:ext cx="11151704" cy="360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개발배경에는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…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그러한 역사가 있습니다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30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여년간 건축설계에 종사하신 아버지께 여쭤보았습니다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</a:p>
          <a:p>
            <a:pPr>
              <a:lnSpc>
                <a:spcPct val="250000"/>
              </a:lnSpc>
            </a:pP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“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아버지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설계할 때 가장 곤란한 때가 </a:t>
            </a: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언제였어요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?”</a:t>
            </a:r>
          </a:p>
          <a:p>
            <a:pPr>
              <a:lnSpc>
                <a:spcPct val="250000"/>
              </a:lnSpc>
            </a:pP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“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음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…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손님이 뭘 원하는 지 모르고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나중에 와서 맘에 안 든다고 할 때 곤란하지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.”</a:t>
            </a:r>
            <a:endParaRPr lang="ko-KR" altLang="en-US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07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640" y="16383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개발배경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필요성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90913" y="842665"/>
            <a:ext cx="2702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처리 7"/>
          <p:cNvSpPr/>
          <p:nvPr/>
        </p:nvSpPr>
        <p:spPr>
          <a:xfrm>
            <a:off x="828236" y="5555009"/>
            <a:ext cx="2481943" cy="95459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클라이언트가 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원하는 것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4694989" y="5555009"/>
            <a:ext cx="2481943" cy="95459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클라이언트가 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설명한 것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8561741" y="5555009"/>
            <a:ext cx="2481943" cy="95459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건축가가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상상한 것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051" y="989258"/>
            <a:ext cx="2929269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04" y="989258"/>
            <a:ext cx="2886793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08" y="989258"/>
            <a:ext cx="2889042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6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640" y="16383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Idea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08637" y="842665"/>
            <a:ext cx="1146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08637" y="1127702"/>
            <a:ext cx="11373183" cy="5136649"/>
            <a:chOff x="510456" y="988087"/>
            <a:chExt cx="11373183" cy="5136649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F724E9D-7B4F-4847-A821-AE661C17D605}"/>
                </a:ext>
              </a:extLst>
            </p:cNvPr>
            <p:cNvCxnSpPr>
              <a:cxnSpLocks/>
            </p:cNvCxnSpPr>
            <p:nvPr/>
          </p:nvCxnSpPr>
          <p:spPr>
            <a:xfrm>
              <a:off x="3211168" y="2611338"/>
              <a:ext cx="616237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98A6AE7-BE62-4B66-88DB-E57423C4CC04}"/>
                </a:ext>
              </a:extLst>
            </p:cNvPr>
            <p:cNvGrpSpPr/>
            <p:nvPr/>
          </p:nvGrpSpPr>
          <p:grpSpPr>
            <a:xfrm>
              <a:off x="553572" y="992731"/>
              <a:ext cx="2559883" cy="2694143"/>
              <a:chOff x="382984" y="455649"/>
              <a:chExt cx="4125822" cy="434221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CAB2B28-1D1C-447F-BDA6-EB41E17D9A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247" r="12538"/>
              <a:stretch/>
            </p:blipFill>
            <p:spPr>
              <a:xfrm>
                <a:off x="1689094" y="455649"/>
                <a:ext cx="2819712" cy="270246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CC46FE7-DE17-4D23-A3F4-91EA89DAE6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5161" b="3544"/>
              <a:stretch/>
            </p:blipFill>
            <p:spPr>
              <a:xfrm>
                <a:off x="382984" y="2618740"/>
                <a:ext cx="3472589" cy="21791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C1A2FA-16E4-4B91-A621-D5127660997A}"/>
                </a:ext>
              </a:extLst>
            </p:cNvPr>
            <p:cNvSpPr txBox="1"/>
            <p:nvPr/>
          </p:nvSpPr>
          <p:spPr>
            <a:xfrm>
              <a:off x="510456" y="4014605"/>
              <a:ext cx="2175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건물 이미지</a:t>
              </a:r>
              <a:endParaRPr lang="en-US" altLang="ko-KR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Input data</a:t>
              </a:r>
              <a:endParaRPr lang="ko-KR" altLang="en-US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8758D36-C6BD-4AB1-B87A-35A3AD2DF39D}"/>
                </a:ext>
              </a:extLst>
            </p:cNvPr>
            <p:cNvGrpSpPr/>
            <p:nvPr/>
          </p:nvGrpSpPr>
          <p:grpSpPr>
            <a:xfrm>
              <a:off x="4230443" y="1473418"/>
              <a:ext cx="2784649" cy="2058551"/>
              <a:chOff x="4418345" y="2221214"/>
              <a:chExt cx="2520000" cy="144000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1E240CA-A6C4-413D-88D0-D2F7CBC5E850}"/>
                  </a:ext>
                </a:extLst>
              </p:cNvPr>
              <p:cNvSpPr/>
              <p:nvPr/>
            </p:nvSpPr>
            <p:spPr>
              <a:xfrm>
                <a:off x="4418345" y="2221214"/>
                <a:ext cx="2520000" cy="1440000"/>
              </a:xfrm>
              <a:prstGeom prst="rect">
                <a:avLst/>
              </a:prstGeom>
              <a:noFill/>
              <a:ln w="444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 latinLnBrk="0">
                  <a:defRPr/>
                </a:pPr>
                <a:endParaRPr kumimoji="0" lang="ko-KR" altLang="en-US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F7400F-C373-478D-90DB-D5BB82302C38}"/>
                  </a:ext>
                </a:extLst>
              </p:cNvPr>
              <p:cNvSpPr txBox="1"/>
              <p:nvPr/>
            </p:nvSpPr>
            <p:spPr>
              <a:xfrm>
                <a:off x="4935609" y="2648827"/>
                <a:ext cx="1485472" cy="409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GAN</a:t>
                </a:r>
              </a:p>
              <a:p>
                <a:pPr algn="ctr"/>
                <a:r>
                  <a:rPr lang="en-US" altLang="ko-KR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Model</a:t>
                </a:r>
                <a:endParaRPr lang="ko-KR" altLang="en-US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0AC8B46-FD7C-494C-BF6C-FD14E972BD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9295" y="3628792"/>
              <a:ext cx="8394" cy="513733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5C69694-E859-4008-AFB4-F97B7BEF49CF}"/>
                </a:ext>
              </a:extLst>
            </p:cNvPr>
            <p:cNvGrpSpPr/>
            <p:nvPr/>
          </p:nvGrpSpPr>
          <p:grpSpPr>
            <a:xfrm>
              <a:off x="2615363" y="4254194"/>
              <a:ext cx="5496258" cy="1870542"/>
              <a:chOff x="1935537" y="4846444"/>
              <a:chExt cx="5496258" cy="187054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145D91-2EE7-4774-A4D5-9C614B376989}"/>
                  </a:ext>
                </a:extLst>
              </p:cNvPr>
              <p:cNvSpPr txBox="1"/>
              <p:nvPr/>
            </p:nvSpPr>
            <p:spPr>
              <a:xfrm>
                <a:off x="1935537" y="5366217"/>
                <a:ext cx="21759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건축 양식 정보</a:t>
                </a:r>
                <a:endParaRPr lang="en-US" altLang="ko-KR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or </a:t>
                </a:r>
                <a:r>
                  <a:rPr lang="ko-KR" altLang="en-US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건축가</a:t>
                </a:r>
                <a:endParaRPr lang="en-US" altLang="ko-KR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Target Domain</a:t>
                </a:r>
                <a:r>
                  <a:rPr lang="ko-KR" altLang="en-US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endParaRPr lang="ko-KR" altLang="en-US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CAEBC0-5C59-4F53-B731-2D23CA542182}"/>
                  </a:ext>
                </a:extLst>
              </p:cNvPr>
              <p:cNvGrpSpPr/>
              <p:nvPr/>
            </p:nvGrpSpPr>
            <p:grpSpPr>
              <a:xfrm>
                <a:off x="3936562" y="4846444"/>
                <a:ext cx="3495233" cy="1870542"/>
                <a:chOff x="5138345" y="4850933"/>
                <a:chExt cx="3495233" cy="1870542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412FA6EB-1A2F-4D67-BF94-89E814B07B5D}"/>
                    </a:ext>
                  </a:extLst>
                </p:cNvPr>
                <p:cNvGrpSpPr/>
                <p:nvPr/>
              </p:nvGrpSpPr>
              <p:grpSpPr>
                <a:xfrm>
                  <a:off x="5138345" y="4850933"/>
                  <a:ext cx="3495233" cy="1870542"/>
                  <a:chOff x="5138345" y="4850933"/>
                  <a:chExt cx="3495233" cy="1870542"/>
                </a:xfrm>
              </p:grpSpPr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042E6EE6-8722-49FA-A9DA-6834FDFF2D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614968" y="4850933"/>
                    <a:ext cx="2304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12664353-949F-4732-908F-D34BF0A57D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138345" y="5167913"/>
                    <a:ext cx="108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B3C254E5-8782-413F-A9AF-55BCFDEFAB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713578" y="5281475"/>
                    <a:ext cx="1920000" cy="144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7F815EFB-89B8-4BDC-8E4F-9549BC5AB42C}"/>
                    </a:ext>
                  </a:extLst>
                </p:cNvPr>
                <p:cNvSpPr/>
                <p:nvPr/>
              </p:nvSpPr>
              <p:spPr>
                <a:xfrm>
                  <a:off x="6052773" y="5566402"/>
                  <a:ext cx="1666376" cy="439605"/>
                </a:xfrm>
                <a:prstGeom prst="rect">
                  <a:avLst/>
                </a:prstGeom>
                <a:solidFill>
                  <a:srgbClr val="D5DCE4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modern</a:t>
                  </a:r>
                  <a:endParaRPr lang="ko-KR" altLang="en-US" sz="1600" dirty="0"/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FC1823-084A-4DE2-BC20-8B83A072EC55}"/>
                </a:ext>
              </a:extLst>
            </p:cNvPr>
            <p:cNvSpPr txBox="1"/>
            <p:nvPr/>
          </p:nvSpPr>
          <p:spPr>
            <a:xfrm>
              <a:off x="8821225" y="4189192"/>
              <a:ext cx="2641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새로운 이미지</a:t>
              </a:r>
              <a:endParaRPr lang="en-US" altLang="ko-KR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Modern style house</a:t>
              </a:r>
              <a:endParaRPr lang="ko-KR" altLang="en-US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object 10">
              <a:extLst>
                <a:ext uri="{FF2B5EF4-FFF2-40B4-BE49-F238E27FC236}">
                  <a16:creationId xmlns:a16="http://schemas.microsoft.com/office/drawing/2014/main" id="{2909C343-E5D2-41D0-A05B-C13414B99BC9}"/>
                </a:ext>
              </a:extLst>
            </p:cNvPr>
            <p:cNvSpPr/>
            <p:nvPr/>
          </p:nvSpPr>
          <p:spPr>
            <a:xfrm>
              <a:off x="7184259" y="2767218"/>
              <a:ext cx="972819" cy="905510"/>
            </a:xfrm>
            <a:custGeom>
              <a:avLst/>
              <a:gdLst/>
              <a:ahLst/>
              <a:cxnLst/>
              <a:rect l="l" t="t" r="r" b="b"/>
              <a:pathLst>
                <a:path w="972820" h="905510">
                  <a:moveTo>
                    <a:pt x="551053" y="0"/>
                  </a:moveTo>
                  <a:lnTo>
                    <a:pt x="551053" y="201675"/>
                  </a:lnTo>
                  <a:lnTo>
                    <a:pt x="0" y="201675"/>
                  </a:lnTo>
                  <a:lnTo>
                    <a:pt x="0" y="703580"/>
                  </a:lnTo>
                  <a:lnTo>
                    <a:pt x="551053" y="703580"/>
                  </a:lnTo>
                  <a:lnTo>
                    <a:pt x="551053" y="905256"/>
                  </a:lnTo>
                  <a:lnTo>
                    <a:pt x="972312" y="452627"/>
                  </a:lnTo>
                  <a:lnTo>
                    <a:pt x="551053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EE7A04C-A8B3-4BFA-AC74-414AB8F1B73A}"/>
                </a:ext>
              </a:extLst>
            </p:cNvPr>
            <p:cNvGrpSpPr/>
            <p:nvPr/>
          </p:nvGrpSpPr>
          <p:grpSpPr>
            <a:xfrm>
              <a:off x="8484818" y="1196696"/>
              <a:ext cx="2977659" cy="2457091"/>
              <a:chOff x="8836554" y="1492345"/>
              <a:chExt cx="2977659" cy="245709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E18EDCE-CCC5-4D79-B4D5-A7BF371D4839}"/>
                  </a:ext>
                </a:extLst>
              </p:cNvPr>
              <p:cNvGrpSpPr/>
              <p:nvPr/>
            </p:nvGrpSpPr>
            <p:grpSpPr>
              <a:xfrm>
                <a:off x="8836554" y="1492345"/>
                <a:ext cx="2977659" cy="2457091"/>
                <a:chOff x="8836554" y="1492345"/>
                <a:chExt cx="2977659" cy="2457091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ABD51BAE-2325-4F1B-B31A-3C0BEB3693CD}"/>
                    </a:ext>
                  </a:extLst>
                </p:cNvPr>
                <p:cNvGrpSpPr/>
                <p:nvPr/>
              </p:nvGrpSpPr>
              <p:grpSpPr>
                <a:xfrm>
                  <a:off x="8888627" y="1647610"/>
                  <a:ext cx="2896970" cy="2193130"/>
                  <a:chOff x="8888627" y="1647610"/>
                  <a:chExt cx="2896970" cy="2193130"/>
                </a:xfrm>
              </p:grpSpPr>
              <p:pic>
                <p:nvPicPr>
                  <p:cNvPr id="37" name="그림 36">
                    <a:extLst>
                      <a:ext uri="{FF2B5EF4-FFF2-40B4-BE49-F238E27FC236}">
                        <a16:creationId xmlns:a16="http://schemas.microsoft.com/office/drawing/2014/main" id="{252490F0-6508-4C94-A02F-79B861980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888627" y="2448639"/>
                    <a:ext cx="2175931" cy="1392101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6DF6B34C-B401-490C-8C3E-08F90CABFB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574214" y="1647610"/>
                    <a:ext cx="2211383" cy="146169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C08882A-CE32-4621-8434-A70395A0B105}"/>
                    </a:ext>
                  </a:extLst>
                </p:cNvPr>
                <p:cNvSpPr/>
                <p:nvPr/>
              </p:nvSpPr>
              <p:spPr>
                <a:xfrm>
                  <a:off x="8836554" y="1492345"/>
                  <a:ext cx="2977659" cy="2457091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5342651-B10A-4730-8CDB-B080A29AA48A}"/>
                  </a:ext>
                </a:extLst>
              </p:cNvPr>
              <p:cNvGrpSpPr/>
              <p:nvPr/>
            </p:nvGrpSpPr>
            <p:grpSpPr>
              <a:xfrm>
                <a:off x="9689255" y="2389669"/>
                <a:ext cx="1272256" cy="551545"/>
                <a:chOff x="9197958" y="2241759"/>
                <a:chExt cx="2109263" cy="914402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EAFC08C0-28F7-4A91-A301-CEBD21E8A5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97958" y="2241759"/>
                  <a:ext cx="914402" cy="914402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A5C3C4AA-635D-4905-A37F-073A55609C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95388" y="2241759"/>
                  <a:ext cx="914402" cy="914402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B0366862-AF14-4930-B8C2-92D2B44F7D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92819" y="2241759"/>
                  <a:ext cx="914402" cy="914402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1E240CA-A6C4-413D-88D0-D2F7CBC5E850}"/>
                </a:ext>
              </a:extLst>
            </p:cNvPr>
            <p:cNvSpPr/>
            <p:nvPr/>
          </p:nvSpPr>
          <p:spPr>
            <a:xfrm>
              <a:off x="8232531" y="988087"/>
              <a:ext cx="3651108" cy="3888601"/>
            </a:xfrm>
            <a:prstGeom prst="rect">
              <a:avLst/>
            </a:prstGeom>
            <a:noFill/>
            <a:ln w="444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 latinLnBrk="0">
                <a:defRPr/>
              </a:pPr>
              <a:endParaRPr kumimoji="0" lang="ko-KR" altLang="en-US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61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640" y="16383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GAN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기본 구조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3946" y="842665"/>
            <a:ext cx="2456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4070"/>
          <a:stretch/>
        </p:blipFill>
        <p:spPr>
          <a:xfrm>
            <a:off x="510456" y="979239"/>
            <a:ext cx="11042650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4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640" y="182880"/>
            <a:ext cx="11871960" cy="6507480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" y="32004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Star-GAN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79976" y="842665"/>
            <a:ext cx="1845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59811" y="635913"/>
            <a:ext cx="11285896" cy="6071435"/>
            <a:chOff x="351993" y="662345"/>
            <a:chExt cx="11285896" cy="5966826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C3D2052E-8CD9-4EFC-8296-36FD77B4FA26}"/>
                </a:ext>
              </a:extLst>
            </p:cNvPr>
            <p:cNvSpPr txBox="1">
              <a:spLocks/>
            </p:cNvSpPr>
            <p:nvPr/>
          </p:nvSpPr>
          <p:spPr>
            <a:xfrm>
              <a:off x="872105" y="848840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kumimoji="1" lang="ko-KR" altLang="en-US" sz="32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93" y="1098419"/>
              <a:ext cx="10205849" cy="5530752"/>
            </a:xfrm>
            <a:prstGeom prst="rect">
              <a:avLst/>
            </a:prstGeom>
          </p:spPr>
        </p:pic>
        <p:pic>
          <p:nvPicPr>
            <p:cNvPr id="10" name="Picture 2" descr="https://images.homify.com/c_fill,f_auto,h_700,q_auto/v1457530594/p/photo/image/1390218/08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971" y="1821722"/>
              <a:ext cx="1308660" cy="86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393" y="1878944"/>
              <a:ext cx="1387109" cy="87156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659" y="2355150"/>
              <a:ext cx="1266129" cy="95036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704" y="2485326"/>
              <a:ext cx="1726338" cy="115089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961" y="2825661"/>
              <a:ext cx="1104386" cy="149861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64"/>
            <a:stretch/>
          </p:blipFill>
          <p:spPr>
            <a:xfrm>
              <a:off x="6657975" y="3247212"/>
              <a:ext cx="1600200" cy="105362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952633" y="4312517"/>
              <a:ext cx="2105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Domain 1</a:t>
              </a:r>
            </a:p>
            <a:p>
              <a:pPr algn="ctr"/>
              <a:r>
                <a:rPr lang="en-US" altLang="ko-KR" sz="1400" dirty="0"/>
                <a:t>(Antoni Gaudi)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94927" y="1874948"/>
              <a:ext cx="2105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Domain 2</a:t>
              </a:r>
            </a:p>
            <a:p>
              <a:pPr algn="ctr"/>
              <a:r>
                <a:rPr lang="en-US" altLang="ko-KR" sz="1400" dirty="0"/>
                <a:t>(Brick House)</a:t>
              </a:r>
              <a:endParaRPr lang="ko-KR" altLang="en-US" sz="14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448" y="902901"/>
              <a:ext cx="1209641" cy="90723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4514" y="662345"/>
              <a:ext cx="1015847" cy="76188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924" y="1177280"/>
              <a:ext cx="1020602" cy="70166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532864" y="3688756"/>
              <a:ext cx="2105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Domain 3</a:t>
              </a:r>
            </a:p>
            <a:p>
              <a:pPr algn="ctr"/>
              <a:r>
                <a:rPr lang="en-US" altLang="ko-KR" sz="1400" dirty="0"/>
                <a:t>(Le Corbusier)</a:t>
              </a:r>
              <a:endParaRPr lang="ko-KR" altLang="en-US" sz="1400" dirty="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534" y="2573688"/>
              <a:ext cx="1127799" cy="75057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977" y="2729325"/>
              <a:ext cx="1128934" cy="73723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9159" y="3117198"/>
              <a:ext cx="1028412" cy="57862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479924" y="5606178"/>
              <a:ext cx="2105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Domain 4</a:t>
              </a:r>
            </a:p>
            <a:p>
              <a:pPr algn="ctr"/>
              <a:r>
                <a:rPr lang="en-US" altLang="ko-KR" sz="1400" dirty="0"/>
                <a:t>(</a:t>
              </a:r>
              <a:r>
                <a:rPr lang="en-US" altLang="ko-KR" sz="1400" dirty="0" err="1"/>
                <a:t>Zaha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Hadid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535" y="4373828"/>
              <a:ext cx="1031308" cy="83106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9159" y="4835736"/>
              <a:ext cx="1368183" cy="73997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5007" y="4398368"/>
              <a:ext cx="1085170" cy="730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93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67640" y="182880"/>
            <a:ext cx="11841480" cy="6477000"/>
          </a:xfrm>
          <a:prstGeom prst="roundRect">
            <a:avLst>
              <a:gd name="adj" fmla="val 6335"/>
            </a:avLst>
          </a:prstGeom>
          <a:solidFill>
            <a:schemeClr val="tx1">
              <a:alpha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5111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60" y="457200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Contents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6862" y="960120"/>
            <a:ext cx="16780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2480" y="1463041"/>
            <a:ext cx="10607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 Development process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 Our model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 Conclusion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680647" y="2703182"/>
            <a:ext cx="0" cy="1635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48288" y="2574627"/>
            <a:ext cx="37112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StarGAN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Unpaired 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to 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img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Paired 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to 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img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81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1403</Words>
  <Application>Microsoft Office PowerPoint</Application>
  <PresentationFormat>와이드스크린</PresentationFormat>
  <Paragraphs>364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나눔고딕 ExtraBold</vt:lpstr>
      <vt:lpstr>나눔고딕</vt:lpstr>
      <vt:lpstr>Arial</vt:lpstr>
      <vt:lpstr>궁서</vt:lpstr>
      <vt:lpstr>Microsoft GothicNeo</vt:lpstr>
      <vt:lpstr>Verdana Pro Black</vt:lpstr>
      <vt:lpstr>Wingdings</vt:lpstr>
      <vt:lpstr>나눔스퀘어</vt:lpstr>
      <vt:lpstr>HY헤드라인M</vt:lpstr>
      <vt:lpstr>NanumBarunGothic</vt:lpstr>
      <vt:lpstr>맑은 고딕</vt:lpstr>
      <vt:lpstr>나눔스퀘어OTF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infostat</dc:creator>
  <cp:lastModifiedBy>Dohoon Lee</cp:lastModifiedBy>
  <cp:revision>109</cp:revision>
  <dcterms:created xsi:type="dcterms:W3CDTF">2019-08-26T06:11:22Z</dcterms:created>
  <dcterms:modified xsi:type="dcterms:W3CDTF">2019-08-28T04:08:35Z</dcterms:modified>
</cp:coreProperties>
</file>